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70" r:id="rId4"/>
    <p:sldId id="272" r:id="rId5"/>
    <p:sldId id="289" r:id="rId6"/>
    <p:sldId id="276" r:id="rId7"/>
    <p:sldId id="268" r:id="rId8"/>
    <p:sldId id="291" r:id="rId9"/>
    <p:sldId id="259" r:id="rId10"/>
    <p:sldId id="275" r:id="rId11"/>
    <p:sldId id="277" r:id="rId12"/>
    <p:sldId id="292" r:id="rId13"/>
    <p:sldId id="299" r:id="rId14"/>
    <p:sldId id="265" r:id="rId15"/>
    <p:sldId id="278" r:id="rId16"/>
    <p:sldId id="294" r:id="rId17"/>
    <p:sldId id="295" r:id="rId18"/>
    <p:sldId id="279" r:id="rId19"/>
    <p:sldId id="290" r:id="rId20"/>
    <p:sldId id="302" r:id="rId21"/>
    <p:sldId id="300" r:id="rId22"/>
    <p:sldId id="301" r:id="rId23"/>
    <p:sldId id="297" r:id="rId24"/>
    <p:sldId id="283" r:id="rId25"/>
    <p:sldId id="284" r:id="rId26"/>
    <p:sldId id="285" r:id="rId27"/>
    <p:sldId id="296" r:id="rId28"/>
    <p:sldId id="282" r:id="rId29"/>
    <p:sldId id="298" r:id="rId30"/>
    <p:sldId id="303" r:id="rId31"/>
    <p:sldId id="304" r:id="rId32"/>
    <p:sldId id="30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88" d="100"/>
          <a:sy n="88" d="100"/>
        </p:scale>
        <p:origin x="451" y="62"/>
      </p:cViewPr>
      <p:guideLst/>
    </p:cSldViewPr>
  </p:slideViewPr>
  <p:notesTextViewPr>
    <p:cViewPr>
      <p:scale>
        <a:sx n="3" d="2"/>
        <a:sy n="3" d="2"/>
      </p:scale>
      <p:origin x="0" y="0"/>
    </p:cViewPr>
  </p:notesTextViewPr>
  <p:sorterViewPr>
    <p:cViewPr varScale="1">
      <p:scale>
        <a:sx n="100" d="100"/>
        <a:sy n="100" d="100"/>
      </p:scale>
      <p:origin x="0" y="-732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otti\Desktop\ABB%202018\Moodleen\wider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a:t>
            </a:r>
            <a:r>
              <a:rPr lang="en-US" baseline="0"/>
              <a:t> chart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5"/>
          <c:order val="5"/>
          <c:tx>
            <c:strRef>
              <c:f>Sheet1!$J$9</c:f>
              <c:strCache>
                <c:ptCount val="1"/>
                <c:pt idx="0">
                  <c:v>X-bar</c:v>
                </c:pt>
              </c:strCache>
            </c:strRef>
          </c:tx>
          <c:spPr>
            <a:ln w="28575" cap="rnd">
              <a:solidFill>
                <a:schemeClr val="accent6"/>
              </a:solidFill>
              <a:round/>
            </a:ln>
            <a:effectLst/>
          </c:spPr>
          <c:marker>
            <c:symbol val="none"/>
          </c:marker>
          <c:cat>
            <c:strRef>
              <c:f>Sheet1!$K$3:$AI$3</c:f>
              <c:strCach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strCache>
            </c:strRef>
          </c:cat>
          <c:val>
            <c:numRef>
              <c:f>Sheet1!$K$9:$AI$9</c:f>
              <c:numCache>
                <c:formatCode>General</c:formatCode>
                <c:ptCount val="25"/>
                <c:pt idx="0">
                  <c:v>1.5118800000000001</c:v>
                </c:pt>
                <c:pt idx="1">
                  <c:v>1.4951199999999998</c:v>
                </c:pt>
                <c:pt idx="2">
                  <c:v>1.4816999999999998</c:v>
                </c:pt>
                <c:pt idx="3">
                  <c:v>1.4711799999999999</c:v>
                </c:pt>
                <c:pt idx="4">
                  <c:v>1.4881600000000001</c:v>
                </c:pt>
                <c:pt idx="5">
                  <c:v>1.4491800000000001</c:v>
                </c:pt>
                <c:pt idx="6">
                  <c:v>1.5805</c:v>
                </c:pt>
                <c:pt idx="7">
                  <c:v>1.5343199999999999</c:v>
                </c:pt>
                <c:pt idx="8">
                  <c:v>1.5076000000000001</c:v>
                </c:pt>
                <c:pt idx="9">
                  <c:v>1.5134399999999999</c:v>
                </c:pt>
                <c:pt idx="10">
                  <c:v>1.5242400000000003</c:v>
                </c:pt>
                <c:pt idx="11">
                  <c:v>1.5284000000000002</c:v>
                </c:pt>
                <c:pt idx="12">
                  <c:v>1.3947000000000001</c:v>
                </c:pt>
                <c:pt idx="13">
                  <c:v>1.5261399999999998</c:v>
                </c:pt>
                <c:pt idx="14">
                  <c:v>1.4083199999999998</c:v>
                </c:pt>
                <c:pt idx="15">
                  <c:v>1.5344</c:v>
                </c:pt>
                <c:pt idx="16">
                  <c:v>1.4873799999999999</c:v>
                </c:pt>
                <c:pt idx="17">
                  <c:v>1.4573399999999999</c:v>
                </c:pt>
                <c:pt idx="18">
                  <c:v>1.5777000000000001</c:v>
                </c:pt>
                <c:pt idx="19">
                  <c:v>1.5059999999999998</c:v>
                </c:pt>
                <c:pt idx="20">
                  <c:v>1.4691400000000001</c:v>
                </c:pt>
                <c:pt idx="21">
                  <c:v>1.5390000000000001</c:v>
                </c:pt>
                <c:pt idx="22">
                  <c:v>1.5592400000000002</c:v>
                </c:pt>
                <c:pt idx="23">
                  <c:v>1.5688</c:v>
                </c:pt>
                <c:pt idx="24">
                  <c:v>1.5263800000000001</c:v>
                </c:pt>
              </c:numCache>
            </c:numRef>
          </c:val>
          <c:smooth val="0"/>
          <c:extLst>
            <c:ext xmlns:c16="http://schemas.microsoft.com/office/drawing/2014/chart" uri="{C3380CC4-5D6E-409C-BE32-E72D297353CC}">
              <c16:uniqueId val="{00000000-1A47-4499-8009-DB943B6F2BDB}"/>
            </c:ext>
          </c:extLst>
        </c:ser>
        <c:ser>
          <c:idx val="6"/>
          <c:order val="6"/>
          <c:tx>
            <c:strRef>
              <c:f>Sheet1!$J$10</c:f>
              <c:strCache>
                <c:ptCount val="1"/>
                <c:pt idx="0">
                  <c:v>UCL</c:v>
                </c:pt>
              </c:strCache>
            </c:strRef>
          </c:tx>
          <c:spPr>
            <a:ln w="28575" cap="rnd">
              <a:solidFill>
                <a:schemeClr val="accent1">
                  <a:lumMod val="60000"/>
                </a:schemeClr>
              </a:solidFill>
              <a:round/>
            </a:ln>
            <a:effectLst/>
          </c:spPr>
          <c:marker>
            <c:symbol val="none"/>
          </c:marker>
          <c:cat>
            <c:strRef>
              <c:f>Sheet1!$K$3:$AI$3</c:f>
              <c:strCach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strCache>
            </c:strRef>
          </c:cat>
          <c:val>
            <c:numRef>
              <c:f>Sheet1!$K$10:$AI$10</c:f>
              <c:numCache>
                <c:formatCode>General</c:formatCode>
                <c:ptCount val="25"/>
                <c:pt idx="0">
                  <c:v>1.95</c:v>
                </c:pt>
                <c:pt idx="1">
                  <c:v>1.95</c:v>
                </c:pt>
                <c:pt idx="2">
                  <c:v>1.95</c:v>
                </c:pt>
                <c:pt idx="3">
                  <c:v>1.95</c:v>
                </c:pt>
                <c:pt idx="4">
                  <c:v>1.95</c:v>
                </c:pt>
                <c:pt idx="5">
                  <c:v>1.95</c:v>
                </c:pt>
                <c:pt idx="6">
                  <c:v>1.95</c:v>
                </c:pt>
                <c:pt idx="7">
                  <c:v>1.95</c:v>
                </c:pt>
                <c:pt idx="8">
                  <c:v>1.95</c:v>
                </c:pt>
                <c:pt idx="9">
                  <c:v>1.95</c:v>
                </c:pt>
                <c:pt idx="10">
                  <c:v>1.95</c:v>
                </c:pt>
                <c:pt idx="11">
                  <c:v>1.95</c:v>
                </c:pt>
                <c:pt idx="12">
                  <c:v>1.95</c:v>
                </c:pt>
                <c:pt idx="13">
                  <c:v>1.95</c:v>
                </c:pt>
                <c:pt idx="14">
                  <c:v>1.95</c:v>
                </c:pt>
                <c:pt idx="15">
                  <c:v>1.95</c:v>
                </c:pt>
                <c:pt idx="16">
                  <c:v>1.95</c:v>
                </c:pt>
                <c:pt idx="17">
                  <c:v>1.95</c:v>
                </c:pt>
                <c:pt idx="18">
                  <c:v>1.95</c:v>
                </c:pt>
                <c:pt idx="19">
                  <c:v>1.95</c:v>
                </c:pt>
                <c:pt idx="20">
                  <c:v>1.95</c:v>
                </c:pt>
                <c:pt idx="21">
                  <c:v>1.95</c:v>
                </c:pt>
                <c:pt idx="22">
                  <c:v>1.95</c:v>
                </c:pt>
                <c:pt idx="23">
                  <c:v>1.95</c:v>
                </c:pt>
                <c:pt idx="24">
                  <c:v>1.95</c:v>
                </c:pt>
              </c:numCache>
            </c:numRef>
          </c:val>
          <c:smooth val="0"/>
          <c:extLst>
            <c:ext xmlns:c16="http://schemas.microsoft.com/office/drawing/2014/chart" uri="{C3380CC4-5D6E-409C-BE32-E72D297353CC}">
              <c16:uniqueId val="{00000001-1A47-4499-8009-DB943B6F2BDB}"/>
            </c:ext>
          </c:extLst>
        </c:ser>
        <c:ser>
          <c:idx val="7"/>
          <c:order val="7"/>
          <c:tx>
            <c:strRef>
              <c:f>Sheet1!$J$11</c:f>
              <c:strCache>
                <c:ptCount val="1"/>
                <c:pt idx="0">
                  <c:v>LCL</c:v>
                </c:pt>
              </c:strCache>
            </c:strRef>
          </c:tx>
          <c:spPr>
            <a:ln w="28575" cap="rnd">
              <a:solidFill>
                <a:schemeClr val="accent2">
                  <a:lumMod val="60000"/>
                </a:schemeClr>
              </a:solidFill>
              <a:round/>
            </a:ln>
            <a:effectLst/>
          </c:spPr>
          <c:marker>
            <c:symbol val="none"/>
          </c:marker>
          <c:cat>
            <c:strRef>
              <c:f>Sheet1!$K$3:$AI$3</c:f>
              <c:strCach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strCache>
            </c:strRef>
          </c:cat>
          <c:val>
            <c:numRef>
              <c:f>Sheet1!$K$11:$AI$11</c:f>
              <c:numCache>
                <c:formatCode>General</c:formatCode>
                <c:ptCount val="25"/>
                <c:pt idx="0">
                  <c:v>1.05</c:v>
                </c:pt>
                <c:pt idx="1">
                  <c:v>1.05</c:v>
                </c:pt>
                <c:pt idx="2">
                  <c:v>1.05</c:v>
                </c:pt>
                <c:pt idx="3">
                  <c:v>1.05</c:v>
                </c:pt>
                <c:pt idx="4">
                  <c:v>1.05</c:v>
                </c:pt>
                <c:pt idx="5">
                  <c:v>1.05</c:v>
                </c:pt>
                <c:pt idx="6">
                  <c:v>1.05</c:v>
                </c:pt>
                <c:pt idx="7">
                  <c:v>1.05</c:v>
                </c:pt>
                <c:pt idx="8">
                  <c:v>1.05</c:v>
                </c:pt>
                <c:pt idx="9">
                  <c:v>1.05</c:v>
                </c:pt>
                <c:pt idx="10">
                  <c:v>1.05</c:v>
                </c:pt>
                <c:pt idx="11">
                  <c:v>1.05</c:v>
                </c:pt>
                <c:pt idx="12">
                  <c:v>1.05</c:v>
                </c:pt>
                <c:pt idx="13">
                  <c:v>1.05</c:v>
                </c:pt>
                <c:pt idx="14">
                  <c:v>1.05</c:v>
                </c:pt>
                <c:pt idx="15">
                  <c:v>1.05</c:v>
                </c:pt>
                <c:pt idx="16">
                  <c:v>1.05</c:v>
                </c:pt>
                <c:pt idx="17">
                  <c:v>1.05</c:v>
                </c:pt>
                <c:pt idx="18">
                  <c:v>1.05</c:v>
                </c:pt>
                <c:pt idx="19">
                  <c:v>1.05</c:v>
                </c:pt>
                <c:pt idx="20">
                  <c:v>1.05</c:v>
                </c:pt>
                <c:pt idx="21">
                  <c:v>1.05</c:v>
                </c:pt>
                <c:pt idx="22">
                  <c:v>1.05</c:v>
                </c:pt>
                <c:pt idx="23">
                  <c:v>1.05</c:v>
                </c:pt>
                <c:pt idx="24">
                  <c:v>1.05</c:v>
                </c:pt>
              </c:numCache>
            </c:numRef>
          </c:val>
          <c:smooth val="0"/>
          <c:extLst>
            <c:ext xmlns:c16="http://schemas.microsoft.com/office/drawing/2014/chart" uri="{C3380CC4-5D6E-409C-BE32-E72D297353CC}">
              <c16:uniqueId val="{00000002-1A47-4499-8009-DB943B6F2BDB}"/>
            </c:ext>
          </c:extLst>
        </c:ser>
        <c:dLbls>
          <c:showLegendKey val="0"/>
          <c:showVal val="0"/>
          <c:showCatName val="0"/>
          <c:showSerName val="0"/>
          <c:showPercent val="0"/>
          <c:showBubbleSize val="0"/>
        </c:dLbls>
        <c:marker val="1"/>
        <c:smooth val="0"/>
        <c:axId val="1196179408"/>
        <c:axId val="1196171088"/>
      </c:lineChart>
      <c:scatterChart>
        <c:scatterStyle val="lineMarker"/>
        <c:varyColors val="0"/>
        <c:ser>
          <c:idx val="0"/>
          <c:order val="0"/>
          <c:tx>
            <c:strRef>
              <c:f>Sheet1!$J$4</c:f>
              <c:strCache>
                <c:ptCount val="1"/>
                <c:pt idx="0">
                  <c:v>Wafer_1</c:v>
                </c:pt>
              </c:strCache>
            </c:strRef>
          </c:tx>
          <c:spPr>
            <a:ln w="25400" cap="rnd">
              <a:noFill/>
              <a:round/>
            </a:ln>
            <a:effectLst/>
          </c:spPr>
          <c:marker>
            <c:symbol val="circle"/>
            <c:size val="5"/>
            <c:spPr>
              <a:solidFill>
                <a:schemeClr val="accent1"/>
              </a:solidFill>
              <a:ln w="9525">
                <a:solidFill>
                  <a:schemeClr val="accent1"/>
                </a:solidFill>
              </a:ln>
              <a:effectLst/>
            </c:spPr>
          </c:marker>
          <c:xVal>
            <c:strRef>
              <c:f>Sheet1!$K$3:$AI$3</c:f>
              <c:strCach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strCache>
            </c:strRef>
          </c:xVal>
          <c:yVal>
            <c:numRef>
              <c:f>Sheet1!$K$4:$AI$4</c:f>
              <c:numCache>
                <c:formatCode>General</c:formatCode>
                <c:ptCount val="25"/>
                <c:pt idx="0">
                  <c:v>1.3234999999999999</c:v>
                </c:pt>
                <c:pt idx="1">
                  <c:v>1.4314</c:v>
                </c:pt>
                <c:pt idx="2">
                  <c:v>1.4283999999999999</c:v>
                </c:pt>
                <c:pt idx="3">
                  <c:v>1.5027999999999999</c:v>
                </c:pt>
                <c:pt idx="4">
                  <c:v>1.5604</c:v>
                </c:pt>
                <c:pt idx="5">
                  <c:v>1.5954999999999999</c:v>
                </c:pt>
                <c:pt idx="6">
                  <c:v>1.6274</c:v>
                </c:pt>
                <c:pt idx="7">
                  <c:v>1.419</c:v>
                </c:pt>
                <c:pt idx="8">
                  <c:v>1.3884000000000001</c:v>
                </c:pt>
                <c:pt idx="9">
                  <c:v>1.4038999999999999</c:v>
                </c:pt>
                <c:pt idx="10">
                  <c:v>1.4157999999999999</c:v>
                </c:pt>
                <c:pt idx="11">
                  <c:v>1.5821000000000001</c:v>
                </c:pt>
                <c:pt idx="12">
                  <c:v>1.2856000000000001</c:v>
                </c:pt>
                <c:pt idx="13">
                  <c:v>1.4951000000000001</c:v>
                </c:pt>
                <c:pt idx="14">
                  <c:v>1.3589</c:v>
                </c:pt>
                <c:pt idx="15">
                  <c:v>1.5747</c:v>
                </c:pt>
                <c:pt idx="16">
                  <c:v>1.3680000000000001</c:v>
                </c:pt>
                <c:pt idx="17">
                  <c:v>1.4162999999999999</c:v>
                </c:pt>
                <c:pt idx="18">
                  <c:v>1.5795999999999999</c:v>
                </c:pt>
                <c:pt idx="19">
                  <c:v>1.7105999999999999</c:v>
                </c:pt>
                <c:pt idx="20">
                  <c:v>1.4371</c:v>
                </c:pt>
                <c:pt idx="21">
                  <c:v>1.4738</c:v>
                </c:pt>
                <c:pt idx="22">
                  <c:v>1.5916999999999999</c:v>
                </c:pt>
                <c:pt idx="23">
                  <c:v>1.6398999999999999</c:v>
                </c:pt>
                <c:pt idx="24">
                  <c:v>1.5797000000000001</c:v>
                </c:pt>
              </c:numCache>
            </c:numRef>
          </c:yVal>
          <c:smooth val="0"/>
          <c:extLst>
            <c:ext xmlns:c16="http://schemas.microsoft.com/office/drawing/2014/chart" uri="{C3380CC4-5D6E-409C-BE32-E72D297353CC}">
              <c16:uniqueId val="{00000003-1A47-4499-8009-DB943B6F2BDB}"/>
            </c:ext>
          </c:extLst>
        </c:ser>
        <c:ser>
          <c:idx val="1"/>
          <c:order val="1"/>
          <c:tx>
            <c:strRef>
              <c:f>Sheet1!$J$5</c:f>
              <c:strCache>
                <c:ptCount val="1"/>
                <c:pt idx="0">
                  <c:v>Wafer_2</c:v>
                </c:pt>
              </c:strCache>
            </c:strRef>
          </c:tx>
          <c:spPr>
            <a:ln w="25400" cap="rnd">
              <a:noFill/>
              <a:round/>
            </a:ln>
            <a:effectLst/>
          </c:spPr>
          <c:marker>
            <c:symbol val="circle"/>
            <c:size val="5"/>
            <c:spPr>
              <a:solidFill>
                <a:schemeClr val="accent2"/>
              </a:solidFill>
              <a:ln w="9525">
                <a:solidFill>
                  <a:schemeClr val="accent2"/>
                </a:solidFill>
              </a:ln>
              <a:effectLst/>
            </c:spPr>
          </c:marker>
          <c:xVal>
            <c:strRef>
              <c:f>Sheet1!$K$3:$AI$3</c:f>
              <c:strCach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strCache>
            </c:strRef>
          </c:xVal>
          <c:yVal>
            <c:numRef>
              <c:f>Sheet1!$K$5:$AI$5</c:f>
              <c:numCache>
                <c:formatCode>General</c:formatCode>
                <c:ptCount val="25"/>
                <c:pt idx="0">
                  <c:v>1.4128000000000001</c:v>
                </c:pt>
                <c:pt idx="1">
                  <c:v>1.3592</c:v>
                </c:pt>
                <c:pt idx="2">
                  <c:v>1.4871000000000001</c:v>
                </c:pt>
                <c:pt idx="3">
                  <c:v>1.6352</c:v>
                </c:pt>
                <c:pt idx="4">
                  <c:v>1.2735000000000001</c:v>
                </c:pt>
                <c:pt idx="5">
                  <c:v>1.5450999999999999</c:v>
                </c:pt>
                <c:pt idx="6">
                  <c:v>1.5064</c:v>
                </c:pt>
                <c:pt idx="7">
                  <c:v>1.4302999999999999</c:v>
                </c:pt>
                <c:pt idx="8">
                  <c:v>1.7277</c:v>
                </c:pt>
                <c:pt idx="9">
                  <c:v>1.6697</c:v>
                </c:pt>
                <c:pt idx="10">
                  <c:v>1.7666999999999999</c:v>
                </c:pt>
                <c:pt idx="11">
                  <c:v>1.3354999999999999</c:v>
                </c:pt>
                <c:pt idx="12">
                  <c:v>1.4106000000000001</c:v>
                </c:pt>
                <c:pt idx="13">
                  <c:v>1.4036</c:v>
                </c:pt>
                <c:pt idx="14">
                  <c:v>1.2863</c:v>
                </c:pt>
                <c:pt idx="15">
                  <c:v>1.5301</c:v>
                </c:pt>
                <c:pt idx="16">
                  <c:v>1.7269000000000001</c:v>
                </c:pt>
                <c:pt idx="17">
                  <c:v>1.3864000000000001</c:v>
                </c:pt>
                <c:pt idx="18">
                  <c:v>1.4185000000000001</c:v>
                </c:pt>
                <c:pt idx="19">
                  <c:v>1.4412</c:v>
                </c:pt>
                <c:pt idx="20">
                  <c:v>1.5051000000000001</c:v>
                </c:pt>
                <c:pt idx="21">
                  <c:v>1.5935999999999999</c:v>
                </c:pt>
                <c:pt idx="22">
                  <c:v>1.4333</c:v>
                </c:pt>
                <c:pt idx="23">
                  <c:v>1.5243</c:v>
                </c:pt>
                <c:pt idx="24">
                  <c:v>1.3663000000000001</c:v>
                </c:pt>
              </c:numCache>
            </c:numRef>
          </c:yVal>
          <c:smooth val="0"/>
          <c:extLst>
            <c:ext xmlns:c16="http://schemas.microsoft.com/office/drawing/2014/chart" uri="{C3380CC4-5D6E-409C-BE32-E72D297353CC}">
              <c16:uniqueId val="{00000004-1A47-4499-8009-DB943B6F2BDB}"/>
            </c:ext>
          </c:extLst>
        </c:ser>
        <c:ser>
          <c:idx val="2"/>
          <c:order val="2"/>
          <c:tx>
            <c:strRef>
              <c:f>Sheet1!$J$6</c:f>
              <c:strCache>
                <c:ptCount val="1"/>
                <c:pt idx="0">
                  <c:v>Wafer_3</c:v>
                </c:pt>
              </c:strCache>
            </c:strRef>
          </c:tx>
          <c:spPr>
            <a:ln w="25400" cap="rnd">
              <a:noFill/>
              <a:round/>
            </a:ln>
            <a:effectLst/>
          </c:spPr>
          <c:marker>
            <c:symbol val="circle"/>
            <c:size val="5"/>
            <c:spPr>
              <a:solidFill>
                <a:schemeClr val="accent3"/>
              </a:solidFill>
              <a:ln w="9525">
                <a:solidFill>
                  <a:schemeClr val="accent3"/>
                </a:solidFill>
              </a:ln>
              <a:effectLst/>
            </c:spPr>
          </c:marker>
          <c:xVal>
            <c:strRef>
              <c:f>Sheet1!$K$3:$AI$3</c:f>
              <c:strCach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strCache>
            </c:strRef>
          </c:xVal>
          <c:yVal>
            <c:numRef>
              <c:f>Sheet1!$K$6:$AI$6</c:f>
              <c:numCache>
                <c:formatCode>General</c:formatCode>
                <c:ptCount val="25"/>
                <c:pt idx="0">
                  <c:v>1.6744000000000001</c:v>
                </c:pt>
                <c:pt idx="1">
                  <c:v>1.6074999999999999</c:v>
                </c:pt>
                <c:pt idx="2">
                  <c:v>1.4932000000000001</c:v>
                </c:pt>
                <c:pt idx="3">
                  <c:v>1.3841000000000001</c:v>
                </c:pt>
                <c:pt idx="4">
                  <c:v>1.5265</c:v>
                </c:pt>
                <c:pt idx="5">
                  <c:v>1.3573999999999999</c:v>
                </c:pt>
                <c:pt idx="6">
                  <c:v>1.8366</c:v>
                </c:pt>
                <c:pt idx="7">
                  <c:v>1.6637</c:v>
                </c:pt>
                <c:pt idx="8">
                  <c:v>1.5355000000000001</c:v>
                </c:pt>
                <c:pt idx="9">
                  <c:v>1.5088999999999999</c:v>
                </c:pt>
                <c:pt idx="10">
                  <c:v>1.4278</c:v>
                </c:pt>
                <c:pt idx="11">
                  <c:v>1.5777000000000001</c:v>
                </c:pt>
                <c:pt idx="12">
                  <c:v>1.4447000000000001</c:v>
                </c:pt>
                <c:pt idx="13">
                  <c:v>1.5892999999999999</c:v>
                </c:pt>
                <c:pt idx="14">
                  <c:v>1.5995999999999999</c:v>
                </c:pt>
                <c:pt idx="15">
                  <c:v>1.5170999999999999</c:v>
                </c:pt>
                <c:pt idx="16">
                  <c:v>1.3956999999999999</c:v>
                </c:pt>
                <c:pt idx="17">
                  <c:v>1.3057000000000001</c:v>
                </c:pt>
                <c:pt idx="18">
                  <c:v>1.6540999999999999</c:v>
                </c:pt>
                <c:pt idx="19">
                  <c:v>1.2361</c:v>
                </c:pt>
                <c:pt idx="20">
                  <c:v>1.3485</c:v>
                </c:pt>
                <c:pt idx="21">
                  <c:v>1.6583000000000001</c:v>
                </c:pt>
                <c:pt idx="22">
                  <c:v>1.5550999999999999</c:v>
                </c:pt>
                <c:pt idx="23">
                  <c:v>1.5705</c:v>
                </c:pt>
                <c:pt idx="24">
                  <c:v>1.6240000000000001</c:v>
                </c:pt>
              </c:numCache>
            </c:numRef>
          </c:yVal>
          <c:smooth val="0"/>
          <c:extLst>
            <c:ext xmlns:c16="http://schemas.microsoft.com/office/drawing/2014/chart" uri="{C3380CC4-5D6E-409C-BE32-E72D297353CC}">
              <c16:uniqueId val="{00000005-1A47-4499-8009-DB943B6F2BDB}"/>
            </c:ext>
          </c:extLst>
        </c:ser>
        <c:ser>
          <c:idx val="3"/>
          <c:order val="3"/>
          <c:tx>
            <c:strRef>
              <c:f>Sheet1!$J$7</c:f>
              <c:strCache>
                <c:ptCount val="1"/>
                <c:pt idx="0">
                  <c:v>Wafer_4</c:v>
                </c:pt>
              </c:strCache>
            </c:strRef>
          </c:tx>
          <c:spPr>
            <a:ln w="25400" cap="rnd">
              <a:noFill/>
              <a:round/>
            </a:ln>
            <a:effectLst/>
          </c:spPr>
          <c:marker>
            <c:symbol val="circle"/>
            <c:size val="5"/>
            <c:spPr>
              <a:solidFill>
                <a:schemeClr val="accent4"/>
              </a:solidFill>
              <a:ln w="9525">
                <a:solidFill>
                  <a:schemeClr val="accent4"/>
                </a:solidFill>
              </a:ln>
              <a:effectLst/>
            </c:spPr>
          </c:marker>
          <c:xVal>
            <c:strRef>
              <c:f>Sheet1!$K$3:$AI$3</c:f>
              <c:strCach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strCache>
            </c:strRef>
          </c:xVal>
          <c:yVal>
            <c:numRef>
              <c:f>Sheet1!$K$7:$AI$7</c:f>
              <c:numCache>
                <c:formatCode>General</c:formatCode>
                <c:ptCount val="25"/>
                <c:pt idx="0">
                  <c:v>1.4573</c:v>
                </c:pt>
                <c:pt idx="1">
                  <c:v>1.4665999999999999</c:v>
                </c:pt>
                <c:pt idx="2">
                  <c:v>1.4323999999999999</c:v>
                </c:pt>
                <c:pt idx="3">
                  <c:v>1.2830999999999999</c:v>
                </c:pt>
                <c:pt idx="4">
                  <c:v>1.4362999999999999</c:v>
                </c:pt>
                <c:pt idx="5">
                  <c:v>1.3281000000000001</c:v>
                </c:pt>
                <c:pt idx="6">
                  <c:v>1.4177</c:v>
                </c:pt>
                <c:pt idx="7">
                  <c:v>1.6067</c:v>
                </c:pt>
                <c:pt idx="8">
                  <c:v>1.5176000000000001</c:v>
                </c:pt>
                <c:pt idx="9">
                  <c:v>1.4626999999999999</c:v>
                </c:pt>
                <c:pt idx="10">
                  <c:v>1.5928</c:v>
                </c:pt>
                <c:pt idx="11">
                  <c:v>1.3908</c:v>
                </c:pt>
                <c:pt idx="12">
                  <c:v>1.6397999999999999</c:v>
                </c:pt>
                <c:pt idx="13">
                  <c:v>1.6457999999999999</c:v>
                </c:pt>
                <c:pt idx="14">
                  <c:v>1.2497</c:v>
                </c:pt>
                <c:pt idx="15">
                  <c:v>1.1839</c:v>
                </c:pt>
                <c:pt idx="16">
                  <c:v>1.5014000000000001</c:v>
                </c:pt>
                <c:pt idx="17">
                  <c:v>1.621</c:v>
                </c:pt>
                <c:pt idx="18">
                  <c:v>1.5116000000000001</c:v>
                </c:pt>
                <c:pt idx="19">
                  <c:v>1.3819999999999999</c:v>
                </c:pt>
                <c:pt idx="20">
                  <c:v>1.5669999999999999</c:v>
                </c:pt>
                <c:pt idx="21">
                  <c:v>1.4973000000000001</c:v>
                </c:pt>
                <c:pt idx="22">
                  <c:v>1.5295000000000001</c:v>
                </c:pt>
                <c:pt idx="23">
                  <c:v>1.5563</c:v>
                </c:pt>
                <c:pt idx="24">
                  <c:v>1.3732</c:v>
                </c:pt>
              </c:numCache>
            </c:numRef>
          </c:yVal>
          <c:smooth val="0"/>
          <c:extLst>
            <c:ext xmlns:c16="http://schemas.microsoft.com/office/drawing/2014/chart" uri="{C3380CC4-5D6E-409C-BE32-E72D297353CC}">
              <c16:uniqueId val="{00000006-1A47-4499-8009-DB943B6F2BDB}"/>
            </c:ext>
          </c:extLst>
        </c:ser>
        <c:ser>
          <c:idx val="4"/>
          <c:order val="4"/>
          <c:tx>
            <c:strRef>
              <c:f>Sheet1!$J$8</c:f>
              <c:strCache>
                <c:ptCount val="1"/>
                <c:pt idx="0">
                  <c:v>Wafer_5</c:v>
                </c:pt>
              </c:strCache>
            </c:strRef>
          </c:tx>
          <c:spPr>
            <a:ln w="25400" cap="rnd">
              <a:noFill/>
              <a:round/>
            </a:ln>
            <a:effectLst/>
          </c:spPr>
          <c:marker>
            <c:symbol val="circle"/>
            <c:size val="5"/>
            <c:spPr>
              <a:solidFill>
                <a:schemeClr val="accent5"/>
              </a:solidFill>
              <a:ln w="9525">
                <a:solidFill>
                  <a:schemeClr val="accent5"/>
                </a:solidFill>
              </a:ln>
              <a:effectLst/>
            </c:spPr>
          </c:marker>
          <c:xVal>
            <c:strRef>
              <c:f>Sheet1!$K$3:$AI$3</c:f>
              <c:strCach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strCache>
            </c:strRef>
          </c:xVal>
          <c:yVal>
            <c:numRef>
              <c:f>Sheet1!$K$8:$AI$8</c:f>
              <c:numCache>
                <c:formatCode>General</c:formatCode>
                <c:ptCount val="25"/>
                <c:pt idx="0">
                  <c:v>1.6914</c:v>
                </c:pt>
                <c:pt idx="1">
                  <c:v>1.6109</c:v>
                </c:pt>
                <c:pt idx="2">
                  <c:v>1.5673999999999999</c:v>
                </c:pt>
                <c:pt idx="3">
                  <c:v>1.5507</c:v>
                </c:pt>
                <c:pt idx="4">
                  <c:v>1.6440999999999999</c:v>
                </c:pt>
                <c:pt idx="5">
                  <c:v>1.4198</c:v>
                </c:pt>
                <c:pt idx="6">
                  <c:v>1.5144</c:v>
                </c:pt>
                <c:pt idx="7">
                  <c:v>1.5519000000000001</c:v>
                </c:pt>
                <c:pt idx="8">
                  <c:v>1.3688</c:v>
                </c:pt>
                <c:pt idx="9">
                  <c:v>1.522</c:v>
                </c:pt>
                <c:pt idx="10">
                  <c:v>1.4180999999999999</c:v>
                </c:pt>
                <c:pt idx="11">
                  <c:v>1.7559</c:v>
                </c:pt>
                <c:pt idx="12">
                  <c:v>1.1928000000000001</c:v>
                </c:pt>
                <c:pt idx="13">
                  <c:v>1.4968999999999999</c:v>
                </c:pt>
                <c:pt idx="14">
                  <c:v>1.5470999999999999</c:v>
                </c:pt>
                <c:pt idx="15">
                  <c:v>1.8662000000000001</c:v>
                </c:pt>
                <c:pt idx="16">
                  <c:v>1.4449000000000001</c:v>
                </c:pt>
                <c:pt idx="17">
                  <c:v>1.5572999999999999</c:v>
                </c:pt>
                <c:pt idx="18">
                  <c:v>1.7246999999999999</c:v>
                </c:pt>
                <c:pt idx="19">
                  <c:v>1.7601</c:v>
                </c:pt>
                <c:pt idx="20">
                  <c:v>1.488</c:v>
                </c:pt>
                <c:pt idx="21">
                  <c:v>1.472</c:v>
                </c:pt>
                <c:pt idx="22">
                  <c:v>1.6866000000000001</c:v>
                </c:pt>
                <c:pt idx="23">
                  <c:v>1.5529999999999999</c:v>
                </c:pt>
                <c:pt idx="24">
                  <c:v>1.6887000000000001</c:v>
                </c:pt>
              </c:numCache>
            </c:numRef>
          </c:yVal>
          <c:smooth val="0"/>
          <c:extLst>
            <c:ext xmlns:c16="http://schemas.microsoft.com/office/drawing/2014/chart" uri="{C3380CC4-5D6E-409C-BE32-E72D297353CC}">
              <c16:uniqueId val="{00000007-1A47-4499-8009-DB943B6F2BDB}"/>
            </c:ext>
          </c:extLst>
        </c:ser>
        <c:dLbls>
          <c:showLegendKey val="0"/>
          <c:showVal val="0"/>
          <c:showCatName val="0"/>
          <c:showSerName val="0"/>
          <c:showPercent val="0"/>
          <c:showBubbleSize val="0"/>
        </c:dLbls>
        <c:axId val="1196179408"/>
        <c:axId val="1196171088"/>
      </c:scatterChart>
      <c:catAx>
        <c:axId val="1196179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6171088"/>
        <c:crosses val="autoZero"/>
        <c:auto val="1"/>
        <c:lblAlgn val="ctr"/>
        <c:lblOffset val="100"/>
        <c:noMultiLvlLbl val="0"/>
      </c:catAx>
      <c:valAx>
        <c:axId val="1196171088"/>
        <c:scaling>
          <c:orientation val="minMax"/>
          <c:min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6179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02FB1D-A849-4D61-AB1E-163632513AAF}"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AAA92-BE44-4E13-8D16-4EE3ABA80925}" type="slidenum">
              <a:rPr lang="en-US" smtClean="0"/>
              <a:t>‹#›</a:t>
            </a:fld>
            <a:endParaRPr lang="en-US"/>
          </a:p>
        </p:txBody>
      </p:sp>
    </p:spTree>
    <p:extLst>
      <p:ext uri="{BB962C8B-B14F-4D97-AF65-F5344CB8AC3E}">
        <p14:creationId xmlns:p14="http://schemas.microsoft.com/office/powerpoint/2010/main" val="176042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02FB1D-A849-4D61-AB1E-163632513AAF}"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AAA92-BE44-4E13-8D16-4EE3ABA80925}" type="slidenum">
              <a:rPr lang="en-US" smtClean="0"/>
              <a:t>‹#›</a:t>
            </a:fld>
            <a:endParaRPr lang="en-US"/>
          </a:p>
        </p:txBody>
      </p:sp>
    </p:spTree>
    <p:extLst>
      <p:ext uri="{BB962C8B-B14F-4D97-AF65-F5344CB8AC3E}">
        <p14:creationId xmlns:p14="http://schemas.microsoft.com/office/powerpoint/2010/main" val="3248658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02FB1D-A849-4D61-AB1E-163632513AAF}"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AAA92-BE44-4E13-8D16-4EE3ABA80925}" type="slidenum">
              <a:rPr lang="en-US" smtClean="0"/>
              <a:t>‹#›</a:t>
            </a:fld>
            <a:endParaRPr lang="en-US"/>
          </a:p>
        </p:txBody>
      </p:sp>
    </p:spTree>
    <p:extLst>
      <p:ext uri="{BB962C8B-B14F-4D97-AF65-F5344CB8AC3E}">
        <p14:creationId xmlns:p14="http://schemas.microsoft.com/office/powerpoint/2010/main" val="41778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02FB1D-A849-4D61-AB1E-163632513AAF}"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AAA92-BE44-4E13-8D16-4EE3ABA80925}" type="slidenum">
              <a:rPr lang="en-US" smtClean="0"/>
              <a:t>‹#›</a:t>
            </a:fld>
            <a:endParaRPr lang="en-US"/>
          </a:p>
        </p:txBody>
      </p:sp>
    </p:spTree>
    <p:extLst>
      <p:ext uri="{BB962C8B-B14F-4D97-AF65-F5344CB8AC3E}">
        <p14:creationId xmlns:p14="http://schemas.microsoft.com/office/powerpoint/2010/main" val="740052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D02FB1D-A849-4D61-AB1E-163632513AAF}"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AAA92-BE44-4E13-8D16-4EE3ABA80925}" type="slidenum">
              <a:rPr lang="en-US" smtClean="0"/>
              <a:t>‹#›</a:t>
            </a:fld>
            <a:endParaRPr lang="en-US"/>
          </a:p>
        </p:txBody>
      </p:sp>
    </p:spTree>
    <p:extLst>
      <p:ext uri="{BB962C8B-B14F-4D97-AF65-F5344CB8AC3E}">
        <p14:creationId xmlns:p14="http://schemas.microsoft.com/office/powerpoint/2010/main" val="2668189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02FB1D-A849-4D61-AB1E-163632513AAF}"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AAA92-BE44-4E13-8D16-4EE3ABA80925}" type="slidenum">
              <a:rPr lang="en-US" smtClean="0"/>
              <a:t>‹#›</a:t>
            </a:fld>
            <a:endParaRPr lang="en-US"/>
          </a:p>
        </p:txBody>
      </p:sp>
    </p:spTree>
    <p:extLst>
      <p:ext uri="{BB962C8B-B14F-4D97-AF65-F5344CB8AC3E}">
        <p14:creationId xmlns:p14="http://schemas.microsoft.com/office/powerpoint/2010/main" val="2821156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02FB1D-A849-4D61-AB1E-163632513AAF}" type="datetimeFigureOut">
              <a:rPr lang="en-US" smtClean="0"/>
              <a:t>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BAAA92-BE44-4E13-8D16-4EE3ABA80925}" type="slidenum">
              <a:rPr lang="en-US" smtClean="0"/>
              <a:t>‹#›</a:t>
            </a:fld>
            <a:endParaRPr lang="en-US"/>
          </a:p>
        </p:txBody>
      </p:sp>
    </p:spTree>
    <p:extLst>
      <p:ext uri="{BB962C8B-B14F-4D97-AF65-F5344CB8AC3E}">
        <p14:creationId xmlns:p14="http://schemas.microsoft.com/office/powerpoint/2010/main" val="1924216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02FB1D-A849-4D61-AB1E-163632513AAF}" type="datetimeFigureOut">
              <a:rPr lang="en-US" smtClean="0"/>
              <a:t>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BAAA92-BE44-4E13-8D16-4EE3ABA80925}" type="slidenum">
              <a:rPr lang="en-US" smtClean="0"/>
              <a:t>‹#›</a:t>
            </a:fld>
            <a:endParaRPr lang="en-US"/>
          </a:p>
        </p:txBody>
      </p:sp>
    </p:spTree>
    <p:extLst>
      <p:ext uri="{BB962C8B-B14F-4D97-AF65-F5344CB8AC3E}">
        <p14:creationId xmlns:p14="http://schemas.microsoft.com/office/powerpoint/2010/main" val="1118523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02FB1D-A849-4D61-AB1E-163632513AAF}" type="datetimeFigureOut">
              <a:rPr lang="en-US" smtClean="0"/>
              <a:t>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AAA92-BE44-4E13-8D16-4EE3ABA80925}" type="slidenum">
              <a:rPr lang="en-US" smtClean="0"/>
              <a:t>‹#›</a:t>
            </a:fld>
            <a:endParaRPr lang="en-US"/>
          </a:p>
        </p:txBody>
      </p:sp>
    </p:spTree>
    <p:extLst>
      <p:ext uri="{BB962C8B-B14F-4D97-AF65-F5344CB8AC3E}">
        <p14:creationId xmlns:p14="http://schemas.microsoft.com/office/powerpoint/2010/main" val="208199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02FB1D-A849-4D61-AB1E-163632513AAF}"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AAA92-BE44-4E13-8D16-4EE3ABA80925}" type="slidenum">
              <a:rPr lang="en-US" smtClean="0"/>
              <a:t>‹#›</a:t>
            </a:fld>
            <a:endParaRPr lang="en-US"/>
          </a:p>
        </p:txBody>
      </p:sp>
    </p:spTree>
    <p:extLst>
      <p:ext uri="{BB962C8B-B14F-4D97-AF65-F5344CB8AC3E}">
        <p14:creationId xmlns:p14="http://schemas.microsoft.com/office/powerpoint/2010/main" val="2981035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02FB1D-A849-4D61-AB1E-163632513AAF}"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AAA92-BE44-4E13-8D16-4EE3ABA80925}" type="slidenum">
              <a:rPr lang="en-US" smtClean="0"/>
              <a:t>‹#›</a:t>
            </a:fld>
            <a:endParaRPr lang="en-US"/>
          </a:p>
        </p:txBody>
      </p:sp>
    </p:spTree>
    <p:extLst>
      <p:ext uri="{BB962C8B-B14F-4D97-AF65-F5344CB8AC3E}">
        <p14:creationId xmlns:p14="http://schemas.microsoft.com/office/powerpoint/2010/main" val="4036551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02FB1D-A849-4D61-AB1E-163632513AAF}" type="datetimeFigureOut">
              <a:rPr lang="en-US" smtClean="0"/>
              <a:t>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AAA92-BE44-4E13-8D16-4EE3ABA80925}" type="slidenum">
              <a:rPr lang="en-US" smtClean="0"/>
              <a:t>‹#›</a:t>
            </a:fld>
            <a:endParaRPr lang="en-US"/>
          </a:p>
        </p:txBody>
      </p:sp>
    </p:spTree>
    <p:extLst>
      <p:ext uri="{BB962C8B-B14F-4D97-AF65-F5344CB8AC3E}">
        <p14:creationId xmlns:p14="http://schemas.microsoft.com/office/powerpoint/2010/main" val="3670705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dl4a.org/uploads/pdf/581SPC.pdf" TargetMode="Externa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hyperlink" Target="http://dl4a.org/uploads/pdf/581SPC.pd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OjJZMMBvI90" TargetMode="External"/><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hyperlink" Target="http://dl4a.org/uploads/pdf/581SPC.pdf"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analyse-it.com/docs/user-guide/processcontrol/shewhartcontrolchartrules" TargetMode="External"/><Relationship Id="rId2" Type="http://schemas.openxmlformats.org/officeDocument/2006/relationships/hyperlink" Target="http://dl4a.org/uploads/pdf/581SPC.pdf" TargetMode="Externa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analyse-it.com/docs/user-guide/processcontrol/shewhartcontrolchartrules" TargetMode="External"/><Relationship Id="rId2" Type="http://schemas.openxmlformats.org/officeDocument/2006/relationships/hyperlink" Target="http://dl4a.org/uploads/pdf/581SPC.pdf" TargetMode="Externa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http://ac.aua.am/trietsch/web/CHAPTER%207.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ac.aua.am/trietsch/web/CHAPTER%207.pdf" TargetMode="Externa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dl4a.org/uploads/pdf/581SPC.pdf"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hyperlink" Target="https://analyse-it.com/docs/user-guide/processcontrol/shewhartcontrolchartrul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hyperlink" Target="https://www.youtube.com/watch?v=obSupUdTjV8"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hyperlink" Target="http://www.azquotes.com/author/44595-Walter_A_Shewhart"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hyperlink" Target="https://www.linkedin.com/learning/six-sigma-green-belt/spc-charts-for-variables" TargetMode="Externa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hyperlink" Target="https://www.linkedin.com/learning/six-sigma-green-belt/spc-charts-for-attribu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hyperlink" Target="https://www.linkedin.com/learning/six-sigma-green-belt/spc-charts-for-variables" TargetMode="Externa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hyperlink" Target="http://dl4a.org/uploads/pdf/581SPC.pdf"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hyperlink" Target="https://analyse-it.com/docs/user-guide/processcontrol/shewhartcontrolchartrule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5.png"/><Relationship Id="rId4" Type="http://schemas.openxmlformats.org/officeDocument/2006/relationships/image" Target="../media/image59.pn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hyperlink" Target="http://dl4a.org/uploads/pdf/581SPC.pdf" TargetMode="External"/><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hyperlink" Target="https://analyse-it.com/docs/user-guide/processcontrol/shewhartcontrolchartru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W._Edwards_Deming"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www.six-sigma-material.com/Data-Classification.html"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hyperlink" Target="https://www.linkedin.com/learning/six-sigma-black-belt/sample-sizes"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hyperlink" Target="https://www.linkedin.com/learning/six-sigma-green-belt/descriptive-statistics" TargetMode="Externa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hyperlink" Target="https://www.ge.com/sixsigma/SixSigma.pdf"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obSupUdTjV8"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hyperlink" Target="https://www.linkedin.com/learning/six-sigma-green-belt/project-identification" TargetMode="Externa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dl4a.org/uploads/pdf/581SPC.pdf"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obSupUdTjV8"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even_Basic_Tools_of_Quality"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fi-FI" sz="4400" dirty="0" err="1" smtClean="0"/>
              <a:t>Process</a:t>
            </a:r>
            <a:r>
              <a:rPr lang="fi-FI" sz="4400" dirty="0" smtClean="0"/>
              <a:t> </a:t>
            </a:r>
            <a:r>
              <a:rPr lang="fi-FI" sz="4400" dirty="0" err="1" smtClean="0"/>
              <a:t>capability</a:t>
            </a:r>
            <a:endParaRPr lang="en-US" sz="4400" dirty="0"/>
          </a:p>
        </p:txBody>
      </p:sp>
      <p:sp>
        <p:nvSpPr>
          <p:cNvPr id="3" name="Subtitle 2"/>
          <p:cNvSpPr>
            <a:spLocks noGrp="1"/>
          </p:cNvSpPr>
          <p:nvPr>
            <p:ph type="subTitle" idx="1"/>
          </p:nvPr>
        </p:nvSpPr>
        <p:spPr>
          <a:xfrm>
            <a:off x="1524000" y="4487090"/>
            <a:ext cx="9144000" cy="770709"/>
          </a:xfrm>
        </p:spPr>
        <p:txBody>
          <a:bodyPr/>
          <a:lstStyle/>
          <a:p>
            <a:r>
              <a:rPr lang="fi-FI" dirty="0" err="1" smtClean="0"/>
              <a:t>From</a:t>
            </a:r>
            <a:r>
              <a:rPr lang="fi-FI" dirty="0" smtClean="0"/>
              <a:t> </a:t>
            </a:r>
            <a:r>
              <a:rPr lang="en-US" dirty="0" err="1"/>
              <a:t>Shewhart</a:t>
            </a:r>
            <a:r>
              <a:rPr lang="en-US" dirty="0"/>
              <a:t> charts </a:t>
            </a:r>
            <a:r>
              <a:rPr lang="en-US" dirty="0" smtClean="0"/>
              <a:t>to Lean Six Sigma</a:t>
            </a:r>
            <a:endParaRPr lang="en-US" dirty="0"/>
          </a:p>
        </p:txBody>
      </p:sp>
    </p:spTree>
    <p:extLst>
      <p:ext uri="{BB962C8B-B14F-4D97-AF65-F5344CB8AC3E}">
        <p14:creationId xmlns:p14="http://schemas.microsoft.com/office/powerpoint/2010/main" val="3831951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5925" y="235520"/>
            <a:ext cx="3507681" cy="3124658"/>
          </a:xfrm>
          <a:prstGeom prst="rect">
            <a:avLst/>
          </a:prstGeom>
        </p:spPr>
      </p:pic>
      <p:pic>
        <p:nvPicPr>
          <p:cNvPr id="3" name="Picture 2"/>
          <p:cNvPicPr>
            <a:picLocks noChangeAspect="1"/>
          </p:cNvPicPr>
          <p:nvPr/>
        </p:nvPicPr>
        <p:blipFill>
          <a:blip r:embed="rId3"/>
          <a:stretch>
            <a:fillRect/>
          </a:stretch>
        </p:blipFill>
        <p:spPr>
          <a:xfrm>
            <a:off x="8096596" y="235520"/>
            <a:ext cx="3865417" cy="3257374"/>
          </a:xfrm>
          <a:prstGeom prst="rect">
            <a:avLst/>
          </a:prstGeom>
        </p:spPr>
      </p:pic>
      <p:pic>
        <p:nvPicPr>
          <p:cNvPr id="4" name="Picture 3"/>
          <p:cNvPicPr>
            <a:picLocks noChangeAspect="1"/>
          </p:cNvPicPr>
          <p:nvPr/>
        </p:nvPicPr>
        <p:blipFill>
          <a:blip r:embed="rId4"/>
          <a:stretch>
            <a:fillRect/>
          </a:stretch>
        </p:blipFill>
        <p:spPr>
          <a:xfrm>
            <a:off x="283034" y="3500682"/>
            <a:ext cx="3640572" cy="3249263"/>
          </a:xfrm>
          <a:prstGeom prst="rect">
            <a:avLst/>
          </a:prstGeom>
        </p:spPr>
      </p:pic>
      <p:pic>
        <p:nvPicPr>
          <p:cNvPr id="5" name="Picture 4"/>
          <p:cNvPicPr>
            <a:picLocks noChangeAspect="1"/>
          </p:cNvPicPr>
          <p:nvPr/>
        </p:nvPicPr>
        <p:blipFill>
          <a:blip r:embed="rId5"/>
          <a:stretch>
            <a:fillRect/>
          </a:stretch>
        </p:blipFill>
        <p:spPr>
          <a:xfrm>
            <a:off x="4025572" y="3916294"/>
            <a:ext cx="3938019" cy="2700787"/>
          </a:xfrm>
          <a:prstGeom prst="rect">
            <a:avLst/>
          </a:prstGeom>
        </p:spPr>
      </p:pic>
      <p:pic>
        <p:nvPicPr>
          <p:cNvPr id="6" name="Picture 5"/>
          <p:cNvPicPr>
            <a:picLocks noChangeAspect="1"/>
          </p:cNvPicPr>
          <p:nvPr/>
        </p:nvPicPr>
        <p:blipFill>
          <a:blip r:embed="rId6"/>
          <a:stretch>
            <a:fillRect/>
          </a:stretch>
        </p:blipFill>
        <p:spPr>
          <a:xfrm>
            <a:off x="8096596" y="3916294"/>
            <a:ext cx="4000340" cy="2651911"/>
          </a:xfrm>
          <a:prstGeom prst="rect">
            <a:avLst/>
          </a:prstGeom>
        </p:spPr>
      </p:pic>
      <p:pic>
        <p:nvPicPr>
          <p:cNvPr id="7" name="Picture 6"/>
          <p:cNvPicPr>
            <a:picLocks noChangeAspect="1"/>
          </p:cNvPicPr>
          <p:nvPr/>
        </p:nvPicPr>
        <p:blipFill>
          <a:blip r:embed="rId7"/>
          <a:stretch>
            <a:fillRect/>
          </a:stretch>
        </p:blipFill>
        <p:spPr>
          <a:xfrm>
            <a:off x="4269579" y="235520"/>
            <a:ext cx="3694012" cy="2985198"/>
          </a:xfrm>
          <a:prstGeom prst="rect">
            <a:avLst/>
          </a:prstGeom>
        </p:spPr>
      </p:pic>
      <p:sp>
        <p:nvSpPr>
          <p:cNvPr id="8" name="TextBox 7"/>
          <p:cNvSpPr txBox="1"/>
          <p:nvPr/>
        </p:nvSpPr>
        <p:spPr>
          <a:xfrm>
            <a:off x="8065557" y="6488668"/>
            <a:ext cx="3989875" cy="369332"/>
          </a:xfrm>
          <a:prstGeom prst="rect">
            <a:avLst/>
          </a:prstGeom>
          <a:noFill/>
        </p:spPr>
        <p:txBody>
          <a:bodyPr wrap="none" rtlCol="0">
            <a:spAutoFit/>
          </a:bodyPr>
          <a:lstStyle/>
          <a:p>
            <a:r>
              <a:rPr lang="en-US" dirty="0" smtClean="0">
                <a:hlinkClick r:id="rId8"/>
              </a:rPr>
              <a:t>http://dl4a.org/uploads/pdf/581SPC.pdf</a:t>
            </a:r>
            <a:endParaRPr lang="en-US" dirty="0"/>
          </a:p>
        </p:txBody>
      </p:sp>
    </p:spTree>
    <p:extLst>
      <p:ext uri="{BB962C8B-B14F-4D97-AF65-F5344CB8AC3E}">
        <p14:creationId xmlns:p14="http://schemas.microsoft.com/office/powerpoint/2010/main" val="193653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915035"/>
          </a:xfrm>
        </p:spPr>
        <p:txBody>
          <a:bodyPr>
            <a:normAutofit fontScale="90000"/>
          </a:bodyPr>
          <a:lstStyle/>
          <a:p>
            <a:r>
              <a:rPr lang="en-US" sz="3600" dirty="0" smtClean="0"/>
              <a:t>Control charts have had a long history of use in U.S. industries and in many offshore industries as well </a:t>
            </a:r>
            <a:endParaRPr lang="en-US" sz="3600" dirty="0"/>
          </a:p>
        </p:txBody>
      </p:sp>
      <p:sp>
        <p:nvSpPr>
          <p:cNvPr id="4" name="Content Placeholder 3"/>
          <p:cNvSpPr>
            <a:spLocks noGrp="1"/>
          </p:cNvSpPr>
          <p:nvPr>
            <p:ph sz="half" idx="1"/>
          </p:nvPr>
        </p:nvSpPr>
        <p:spPr/>
        <p:txBody>
          <a:bodyPr>
            <a:normAutofit fontScale="70000" lnSpcReduction="20000"/>
          </a:bodyPr>
          <a:lstStyle/>
          <a:p>
            <a:r>
              <a:rPr lang="en-US" dirty="0" smtClean="0"/>
              <a:t>Control charts are a proven technique for improving productivity</a:t>
            </a:r>
          </a:p>
          <a:p>
            <a:pPr lvl="1"/>
            <a:r>
              <a:rPr lang="en-US" dirty="0"/>
              <a:t>T</a:t>
            </a:r>
            <a:r>
              <a:rPr lang="en-US" dirty="0" smtClean="0"/>
              <a:t>he primary productivity killers in any operation are scrap and rework. “If you reduce scrap and rework, then productivity increases, cost decreases, and production capacity (measured in the number of good parts per hour) increases”.</a:t>
            </a:r>
          </a:p>
          <a:p>
            <a:r>
              <a:rPr lang="en-US" dirty="0" smtClean="0"/>
              <a:t>Control charts provide diagnostic information</a:t>
            </a:r>
          </a:p>
          <a:p>
            <a:pPr lvl="1"/>
            <a:r>
              <a:rPr lang="en-US" dirty="0" smtClean="0"/>
              <a:t>The pattern of points on the control chart will contain information of diagnostic value that allows the implementation of a change in the process that improves its performance.</a:t>
            </a:r>
          </a:p>
          <a:p>
            <a:r>
              <a:rPr lang="en-US" dirty="0" smtClean="0"/>
              <a:t>Control charts provide information about process capability</a:t>
            </a:r>
          </a:p>
          <a:p>
            <a:pPr lvl="1"/>
            <a:r>
              <a:rPr lang="en-US" dirty="0"/>
              <a:t>A</a:t>
            </a:r>
            <a:r>
              <a:rPr lang="en-US" dirty="0" smtClean="0"/>
              <a:t>n estimate of process capability </a:t>
            </a:r>
            <a:r>
              <a:rPr lang="en-US" dirty="0"/>
              <a:t>b</a:t>
            </a:r>
            <a:r>
              <a:rPr lang="en-US" dirty="0" smtClean="0"/>
              <a:t>ased on the value of important process parameters and their stability over time.</a:t>
            </a:r>
          </a:p>
        </p:txBody>
      </p:sp>
      <p:sp>
        <p:nvSpPr>
          <p:cNvPr id="5" name="Content Placeholder 4"/>
          <p:cNvSpPr>
            <a:spLocks noGrp="1"/>
          </p:cNvSpPr>
          <p:nvPr>
            <p:ph sz="half" idx="2"/>
          </p:nvPr>
        </p:nvSpPr>
        <p:spPr/>
        <p:txBody>
          <a:bodyPr>
            <a:normAutofit fontScale="70000" lnSpcReduction="20000"/>
          </a:bodyPr>
          <a:lstStyle/>
          <a:p>
            <a:r>
              <a:rPr lang="en-US" dirty="0" smtClean="0"/>
              <a:t>Control charts prevent unnecessary process adjustment</a:t>
            </a:r>
          </a:p>
          <a:p>
            <a:pPr lvl="1"/>
            <a:r>
              <a:rPr lang="en-US" dirty="0" smtClean="0"/>
              <a:t>“A control chart can distinguish between background noise and abnormal variation; no other device including a human operator is as effective in making”. </a:t>
            </a:r>
          </a:p>
          <a:p>
            <a:r>
              <a:rPr lang="en-US" dirty="0" smtClean="0"/>
              <a:t>Control charts are effective in defect prevention</a:t>
            </a:r>
          </a:p>
          <a:p>
            <a:pPr lvl="1"/>
            <a:r>
              <a:rPr lang="en-US" dirty="0" smtClean="0"/>
              <a:t>The control chart helps keep the process in control, which is consistent with the “do it right the first time” philosophy. </a:t>
            </a:r>
          </a:p>
          <a:p>
            <a:pPr lvl="1"/>
            <a:r>
              <a:rPr lang="en-US" dirty="0" smtClean="0"/>
              <a:t>If you do not have effective process control, you are paying someone to make a nonconforming product this distinction. </a:t>
            </a:r>
            <a:endParaRPr lang="en-US" dirty="0"/>
          </a:p>
        </p:txBody>
      </p:sp>
      <p:sp>
        <p:nvSpPr>
          <p:cNvPr id="6" name="TextBox 5"/>
          <p:cNvSpPr txBox="1"/>
          <p:nvPr/>
        </p:nvSpPr>
        <p:spPr>
          <a:xfrm>
            <a:off x="955964" y="6276109"/>
            <a:ext cx="3989875" cy="369332"/>
          </a:xfrm>
          <a:prstGeom prst="rect">
            <a:avLst/>
          </a:prstGeom>
          <a:noFill/>
        </p:spPr>
        <p:txBody>
          <a:bodyPr wrap="none" rtlCol="0">
            <a:spAutoFit/>
          </a:bodyPr>
          <a:lstStyle/>
          <a:p>
            <a:r>
              <a:rPr lang="en-US" dirty="0" smtClean="0">
                <a:hlinkClick r:id="rId2"/>
              </a:rPr>
              <a:t>http://dl4a.org/uploads/pdf/581SPC.pdf</a:t>
            </a:r>
            <a:endParaRPr lang="en-US" dirty="0"/>
          </a:p>
        </p:txBody>
      </p:sp>
    </p:spTree>
    <p:extLst>
      <p:ext uri="{BB962C8B-B14F-4D97-AF65-F5344CB8AC3E}">
        <p14:creationId xmlns:p14="http://schemas.microsoft.com/office/powerpoint/2010/main" val="2256077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9665" y="1842091"/>
            <a:ext cx="5734594" cy="3642949"/>
          </a:xfrm>
          <a:prstGeom prst="rect">
            <a:avLst/>
          </a:prstGeom>
        </p:spPr>
      </p:pic>
      <p:sp>
        <p:nvSpPr>
          <p:cNvPr id="3" name="TextBox 2"/>
          <p:cNvSpPr txBox="1"/>
          <p:nvPr/>
        </p:nvSpPr>
        <p:spPr>
          <a:xfrm>
            <a:off x="6009665" y="6191794"/>
            <a:ext cx="4962384" cy="369332"/>
          </a:xfrm>
          <a:prstGeom prst="rect">
            <a:avLst/>
          </a:prstGeom>
          <a:noFill/>
        </p:spPr>
        <p:txBody>
          <a:bodyPr wrap="none" rtlCol="0">
            <a:spAutoFit/>
          </a:bodyPr>
          <a:lstStyle/>
          <a:p>
            <a:r>
              <a:rPr lang="en-US" dirty="0">
                <a:hlinkClick r:id="rId3"/>
              </a:rPr>
              <a:t>https://</a:t>
            </a:r>
            <a:r>
              <a:rPr lang="en-US" dirty="0" smtClean="0">
                <a:hlinkClick r:id="rId3"/>
              </a:rPr>
              <a:t>www.youtube.com/watch?v=OjJZMMBvI90</a:t>
            </a:r>
            <a:endParaRPr lang="en-US" dirty="0"/>
          </a:p>
        </p:txBody>
      </p:sp>
      <p:pic>
        <p:nvPicPr>
          <p:cNvPr id="4" name="Picture 3"/>
          <p:cNvPicPr>
            <a:picLocks noChangeAspect="1"/>
          </p:cNvPicPr>
          <p:nvPr/>
        </p:nvPicPr>
        <p:blipFill>
          <a:blip r:embed="rId4"/>
          <a:stretch>
            <a:fillRect/>
          </a:stretch>
        </p:blipFill>
        <p:spPr>
          <a:xfrm>
            <a:off x="127090" y="2228442"/>
            <a:ext cx="5772150" cy="2714625"/>
          </a:xfrm>
          <a:prstGeom prst="rect">
            <a:avLst/>
          </a:prstGeom>
        </p:spPr>
      </p:pic>
      <p:sp>
        <p:nvSpPr>
          <p:cNvPr id="5" name="Title 4"/>
          <p:cNvSpPr>
            <a:spLocks noGrp="1"/>
          </p:cNvSpPr>
          <p:nvPr>
            <p:ph type="title"/>
          </p:nvPr>
        </p:nvSpPr>
        <p:spPr/>
        <p:txBody>
          <a:bodyPr/>
          <a:lstStyle/>
          <a:p>
            <a:r>
              <a:rPr lang="en-US" dirty="0"/>
              <a:t>Actions taken to improve a process</a:t>
            </a:r>
          </a:p>
        </p:txBody>
      </p:sp>
      <p:sp>
        <p:nvSpPr>
          <p:cNvPr id="6" name="TextBox 5"/>
          <p:cNvSpPr txBox="1"/>
          <p:nvPr/>
        </p:nvSpPr>
        <p:spPr>
          <a:xfrm>
            <a:off x="929838" y="6191794"/>
            <a:ext cx="3989875" cy="369332"/>
          </a:xfrm>
          <a:prstGeom prst="rect">
            <a:avLst/>
          </a:prstGeom>
          <a:noFill/>
        </p:spPr>
        <p:txBody>
          <a:bodyPr wrap="none" rtlCol="0">
            <a:spAutoFit/>
          </a:bodyPr>
          <a:lstStyle/>
          <a:p>
            <a:r>
              <a:rPr lang="en-US" dirty="0" smtClean="0">
                <a:hlinkClick r:id="rId5"/>
              </a:rPr>
              <a:t>http://dl4a.org/uploads/pdf/581SPC.pdf</a:t>
            </a:r>
            <a:endParaRPr lang="en-US" dirty="0"/>
          </a:p>
        </p:txBody>
      </p:sp>
    </p:spTree>
    <p:extLst>
      <p:ext uri="{BB962C8B-B14F-4D97-AF65-F5344CB8AC3E}">
        <p14:creationId xmlns:p14="http://schemas.microsoft.com/office/powerpoint/2010/main" val="3291922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81895" y="142994"/>
            <a:ext cx="5877196" cy="1931550"/>
          </a:xfrm>
          <a:prstGeom prst="rect">
            <a:avLst/>
          </a:prstGeom>
        </p:spPr>
      </p:pic>
      <p:sp>
        <p:nvSpPr>
          <p:cNvPr id="3" name="TextBox 2"/>
          <p:cNvSpPr txBox="1"/>
          <p:nvPr/>
        </p:nvSpPr>
        <p:spPr>
          <a:xfrm>
            <a:off x="209006" y="2074544"/>
            <a:ext cx="5897880" cy="4401205"/>
          </a:xfrm>
          <a:prstGeom prst="rect">
            <a:avLst/>
          </a:prstGeom>
          <a:noFill/>
        </p:spPr>
        <p:txBody>
          <a:bodyPr wrap="square" rtlCol="0">
            <a:spAutoFit/>
          </a:bodyPr>
          <a:lstStyle/>
          <a:p>
            <a:r>
              <a:rPr lang="en-US" sz="1400" dirty="0" smtClean="0"/>
              <a:t>“During </a:t>
            </a:r>
            <a:r>
              <a:rPr lang="en-US" sz="1400" dirty="0"/>
              <a:t>the 1920s, W.A. </a:t>
            </a:r>
            <a:r>
              <a:rPr lang="en-US" sz="1400" dirty="0" err="1"/>
              <a:t>Shewhart</a:t>
            </a:r>
            <a:r>
              <a:rPr lang="en-US" sz="1400" dirty="0"/>
              <a:t> first proposed the use of </a:t>
            </a:r>
            <a:r>
              <a:rPr lang="en-US" sz="1400" dirty="0" smtClean="0"/>
              <a:t>control charts</a:t>
            </a:r>
            <a:r>
              <a:rPr lang="en-US" sz="1400" dirty="0"/>
              <a:t>, which commonly bear his name as </a:t>
            </a:r>
            <a:r>
              <a:rPr lang="en-US" sz="1400" dirty="0" err="1"/>
              <a:t>Shewhart</a:t>
            </a:r>
            <a:r>
              <a:rPr lang="en-US" sz="1400" dirty="0"/>
              <a:t> </a:t>
            </a:r>
            <a:r>
              <a:rPr lang="en-US" sz="1400" dirty="0" smtClean="0"/>
              <a:t>control charts </a:t>
            </a:r>
            <a:r>
              <a:rPr lang="en-US" sz="1400" dirty="0"/>
              <a:t>(</a:t>
            </a:r>
            <a:r>
              <a:rPr lang="en-US" sz="1400" dirty="0" err="1"/>
              <a:t>Shewhart</a:t>
            </a:r>
            <a:r>
              <a:rPr lang="en-US" sz="1400" dirty="0"/>
              <a:t>, 1931). The objective of Statistical Process </a:t>
            </a:r>
            <a:r>
              <a:rPr lang="en-US" sz="1400" dirty="0" smtClean="0"/>
              <a:t>Control (</a:t>
            </a:r>
            <a:r>
              <a:rPr lang="en-US" sz="1400" dirty="0"/>
              <a:t>SPC) charts is to detect out-of-control signals indicating the </a:t>
            </a:r>
            <a:r>
              <a:rPr lang="en-US" sz="1400" dirty="0" smtClean="0"/>
              <a:t>existence of </a:t>
            </a:r>
            <a:r>
              <a:rPr lang="en-US" sz="1400" dirty="0"/>
              <a:t>special causes that affect the process stability by </a:t>
            </a:r>
            <a:r>
              <a:rPr lang="en-US" sz="1400" dirty="0" smtClean="0"/>
              <a:t>providing a </a:t>
            </a:r>
            <a:r>
              <a:rPr lang="en-US" sz="1400" dirty="0"/>
              <a:t>visual indication of the behavior of critical quality variables. </a:t>
            </a:r>
            <a:r>
              <a:rPr lang="en-US" sz="1400" dirty="0" smtClean="0"/>
              <a:t>In fact</a:t>
            </a:r>
            <a:r>
              <a:rPr lang="en-US" sz="1400" dirty="0"/>
              <a:t>, </a:t>
            </a:r>
            <a:r>
              <a:rPr lang="en-US" sz="1400" dirty="0" err="1"/>
              <a:t>Shewhart</a:t>
            </a:r>
            <a:r>
              <a:rPr lang="en-US" sz="1400" dirty="0"/>
              <a:t> chart scheme tests the hypothesis that the </a:t>
            </a:r>
            <a:r>
              <a:rPr lang="en-US" sz="1400" dirty="0" smtClean="0"/>
              <a:t>process is </a:t>
            </a:r>
            <a:r>
              <a:rPr lang="en-US" sz="1400" dirty="0"/>
              <a:t>still in control. This is certainly not enough for practical </a:t>
            </a:r>
            <a:r>
              <a:rPr lang="en-US" sz="1400" dirty="0" smtClean="0"/>
              <a:t>applications where </a:t>
            </a:r>
            <a:r>
              <a:rPr lang="en-US" sz="1400" dirty="0"/>
              <a:t>the causes of the problem should be found and </a:t>
            </a:r>
            <a:r>
              <a:rPr lang="en-US" sz="1400" dirty="0" smtClean="0"/>
              <a:t>the production </a:t>
            </a:r>
            <a:r>
              <a:rPr lang="en-US" sz="1400" dirty="0"/>
              <a:t>should be restored to its satisfactory operational state</a:t>
            </a:r>
            <a:r>
              <a:rPr lang="en-US" sz="1400" dirty="0" smtClean="0"/>
              <a:t>. It </a:t>
            </a:r>
            <a:r>
              <a:rPr lang="en-US" sz="1400" dirty="0"/>
              <a:t>is the search for the out-of-control causes and reinstatement </a:t>
            </a:r>
            <a:r>
              <a:rPr lang="en-US" sz="1400" dirty="0" smtClean="0"/>
              <a:t>of the </a:t>
            </a:r>
            <a:r>
              <a:rPr lang="en-US" sz="1400" dirty="0"/>
              <a:t>process that complete the SPC loop. The effectiveness of </a:t>
            </a:r>
            <a:r>
              <a:rPr lang="en-US" sz="1400" dirty="0" smtClean="0"/>
              <a:t>the use </a:t>
            </a:r>
            <a:r>
              <a:rPr lang="en-US" sz="1400" dirty="0"/>
              <a:t>of control charts depends on the ability to recognize patterns</a:t>
            </a:r>
            <a:r>
              <a:rPr lang="en-US" sz="1400" dirty="0" smtClean="0"/>
              <a:t>. According </a:t>
            </a:r>
            <a:r>
              <a:rPr lang="en-US" sz="1400" dirty="0"/>
              <a:t>to Western Electric Company (1958), there are 15 </a:t>
            </a:r>
            <a:r>
              <a:rPr lang="en-US" sz="1400" dirty="0" smtClean="0"/>
              <a:t>common types </a:t>
            </a:r>
            <a:r>
              <a:rPr lang="en-US" sz="1400" dirty="0"/>
              <a:t>of Control Chart Patterns (CCPs). Among these 15 </a:t>
            </a:r>
            <a:r>
              <a:rPr lang="en-US" sz="1400" dirty="0" smtClean="0"/>
              <a:t>CCPs are </a:t>
            </a:r>
            <a:r>
              <a:rPr lang="en-US" sz="1400" dirty="0"/>
              <a:t>eight basic CCPs, namely, (a) normal, (b) increasing trend, (c</a:t>
            </a:r>
            <a:r>
              <a:rPr lang="en-US" sz="1400" dirty="0" smtClean="0"/>
              <a:t>) decreasing </a:t>
            </a:r>
            <a:r>
              <a:rPr lang="en-US" sz="1400" dirty="0"/>
              <a:t>trend, (d) cyclic, (e) systematic, (f) mixture, (g) </a:t>
            </a:r>
            <a:r>
              <a:rPr lang="en-US" sz="1400" dirty="0" smtClean="0"/>
              <a:t>upward shift</a:t>
            </a:r>
            <a:r>
              <a:rPr lang="en-US" sz="1400" dirty="0"/>
              <a:t>, and (h) downward shift patterns, as shown in Fig. 1. All </a:t>
            </a:r>
            <a:r>
              <a:rPr lang="en-US" sz="1400" dirty="0" smtClean="0"/>
              <a:t>other CCPs </a:t>
            </a:r>
            <a:r>
              <a:rPr lang="en-US" sz="1400" dirty="0"/>
              <a:t>are either special forms of these basic CCPs or a mixture </a:t>
            </a:r>
            <a:r>
              <a:rPr lang="en-US" sz="1400" dirty="0" smtClean="0"/>
              <a:t>of  two </a:t>
            </a:r>
            <a:r>
              <a:rPr lang="en-US" sz="1400" dirty="0"/>
              <a:t>or more basic CCPs. Only the normal pattern is consistent </a:t>
            </a:r>
            <a:r>
              <a:rPr lang="en-US" sz="1400" dirty="0" smtClean="0"/>
              <a:t>with the </a:t>
            </a:r>
            <a:r>
              <a:rPr lang="en-US" sz="1400" dirty="0"/>
              <a:t>hypothesis that the process continues to operate without</a:t>
            </a:r>
          </a:p>
          <a:p>
            <a:r>
              <a:rPr lang="en-US" sz="1400" dirty="0"/>
              <a:t>assignable causes, and all other patterns are not and should </a:t>
            </a:r>
            <a:r>
              <a:rPr lang="en-US" sz="1400" dirty="0" smtClean="0"/>
              <a:t>be considered </a:t>
            </a:r>
            <a:r>
              <a:rPr lang="en-US" sz="1400" dirty="0"/>
              <a:t>as unnatural</a:t>
            </a:r>
            <a:r>
              <a:rPr lang="en-US" sz="1400" dirty="0" smtClean="0"/>
              <a:t>.”</a:t>
            </a:r>
            <a:endParaRPr lang="en-US" sz="1400" dirty="0"/>
          </a:p>
        </p:txBody>
      </p:sp>
      <p:pic>
        <p:nvPicPr>
          <p:cNvPr id="4" name="Picture 3"/>
          <p:cNvPicPr>
            <a:picLocks noChangeAspect="1"/>
          </p:cNvPicPr>
          <p:nvPr/>
        </p:nvPicPr>
        <p:blipFill>
          <a:blip r:embed="rId3"/>
          <a:stretch>
            <a:fillRect/>
          </a:stretch>
        </p:blipFill>
        <p:spPr>
          <a:xfrm>
            <a:off x="6164783" y="2192821"/>
            <a:ext cx="5901458" cy="3998973"/>
          </a:xfrm>
          <a:prstGeom prst="rect">
            <a:avLst/>
          </a:prstGeom>
        </p:spPr>
      </p:pic>
    </p:spTree>
    <p:extLst>
      <p:ext uri="{BB962C8B-B14F-4D97-AF65-F5344CB8AC3E}">
        <p14:creationId xmlns:p14="http://schemas.microsoft.com/office/powerpoint/2010/main" val="174222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68334" y="1422178"/>
            <a:ext cx="5675113" cy="4801314"/>
          </a:xfrm>
          <a:prstGeom prst="rect">
            <a:avLst/>
          </a:prstGeom>
          <a:noFill/>
        </p:spPr>
        <p:txBody>
          <a:bodyPr wrap="square" rtlCol="0">
            <a:spAutoFit/>
          </a:bodyPr>
          <a:lstStyle/>
          <a:p>
            <a:r>
              <a:rPr lang="en-US" dirty="0" smtClean="0"/>
              <a:t>Special cause variation is identified by points that follows the </a:t>
            </a:r>
            <a:r>
              <a:rPr lang="fi-FI" dirty="0" smtClean="0"/>
              <a:t>out-of-</a:t>
            </a:r>
            <a:r>
              <a:rPr lang="fi-FI" dirty="0" err="1" smtClean="0"/>
              <a:t>control</a:t>
            </a:r>
            <a:r>
              <a:rPr lang="fi-FI" dirty="0" smtClean="0"/>
              <a:t> </a:t>
            </a:r>
            <a:r>
              <a:rPr lang="fi-FI" dirty="0" err="1" smtClean="0"/>
              <a:t>conditions</a:t>
            </a:r>
            <a:r>
              <a:rPr lang="en-US" dirty="0" smtClean="0"/>
              <a:t>:</a:t>
            </a:r>
          </a:p>
          <a:p>
            <a:pPr marL="342900" indent="-342900">
              <a:buFont typeface="+mj-lt"/>
              <a:buAutoNum type="arabicPeriod"/>
            </a:pPr>
            <a:r>
              <a:rPr lang="en-US" dirty="0" smtClean="0"/>
              <a:t>1 point is outside the control limits (the upper control limit = UCL and lower control limit = LCL)</a:t>
            </a:r>
          </a:p>
          <a:p>
            <a:pPr marL="342900" indent="-342900">
              <a:buFont typeface="+mj-lt"/>
              <a:buAutoNum type="arabicPeriod"/>
            </a:pPr>
            <a:r>
              <a:rPr lang="en-US" dirty="0" smtClean="0"/>
              <a:t>8/9 points on the same size of the center line (CL)</a:t>
            </a:r>
          </a:p>
          <a:p>
            <a:pPr marL="342900" indent="-342900">
              <a:buFont typeface="+mj-lt"/>
              <a:buAutoNum type="arabicPeriod"/>
            </a:pPr>
            <a:r>
              <a:rPr lang="en-US" dirty="0" smtClean="0"/>
              <a:t>6 consecutive points are steadily increasing or decreasing</a:t>
            </a:r>
          </a:p>
          <a:p>
            <a:pPr marL="342900" indent="-342900">
              <a:buFont typeface="+mj-lt"/>
              <a:buAutoNum type="arabicPeriod"/>
            </a:pPr>
            <a:r>
              <a:rPr lang="en-US" dirty="0" smtClean="0"/>
              <a:t>14 consecutive points are alternating up and down</a:t>
            </a:r>
          </a:p>
          <a:p>
            <a:pPr marL="342900" indent="-342900">
              <a:buFont typeface="+mj-lt"/>
              <a:buAutoNum type="arabicPeriod"/>
            </a:pPr>
            <a:r>
              <a:rPr lang="en-US" dirty="0" smtClean="0"/>
              <a:t>2 out of 3 consecutive points are more than 2 </a:t>
            </a:r>
            <a:r>
              <a:rPr lang="en-US" dirty="0" err="1" smtClean="0"/>
              <a:t>sigmas</a:t>
            </a:r>
            <a:r>
              <a:rPr lang="en-US" dirty="0" smtClean="0"/>
              <a:t> from the center line in the same direction</a:t>
            </a:r>
          </a:p>
          <a:p>
            <a:pPr marL="342900" indent="-342900">
              <a:buFont typeface="+mj-lt"/>
              <a:buAutoNum type="arabicPeriod"/>
            </a:pPr>
            <a:r>
              <a:rPr lang="en-US" dirty="0" smtClean="0"/>
              <a:t>4 out of 5 consecutive points are more than 1 sigma from the center line in the same direction</a:t>
            </a:r>
          </a:p>
          <a:p>
            <a:pPr marL="342900" indent="-342900">
              <a:buFont typeface="+mj-lt"/>
              <a:buAutoNum type="arabicPeriod"/>
            </a:pPr>
            <a:r>
              <a:rPr lang="en-US" dirty="0" smtClean="0"/>
              <a:t>15 consecutive points are within 1 sigma of the center line</a:t>
            </a:r>
          </a:p>
          <a:p>
            <a:pPr marL="342900" indent="-342900">
              <a:buFont typeface="+mj-lt"/>
              <a:buAutoNum type="arabicPeriod"/>
            </a:pPr>
            <a:r>
              <a:rPr lang="en-US" dirty="0" smtClean="0"/>
              <a:t>8 consecutive points on either side of the center line with not within 1 sigma (i.e., more than 1 sigma from the center line)</a:t>
            </a:r>
            <a:endParaRPr lang="en-US" dirty="0"/>
          </a:p>
        </p:txBody>
      </p:sp>
      <p:sp>
        <p:nvSpPr>
          <p:cNvPr id="15" name="Title 14"/>
          <p:cNvSpPr>
            <a:spLocks noGrp="1"/>
          </p:cNvSpPr>
          <p:nvPr>
            <p:ph type="title"/>
          </p:nvPr>
        </p:nvSpPr>
        <p:spPr>
          <a:xfrm>
            <a:off x="224444" y="112605"/>
            <a:ext cx="11845636" cy="1325563"/>
          </a:xfrm>
        </p:spPr>
        <p:txBody>
          <a:bodyPr>
            <a:noAutofit/>
          </a:bodyPr>
          <a:lstStyle/>
          <a:p>
            <a:r>
              <a:rPr lang="en-US" sz="3200" dirty="0" smtClean="0"/>
              <a:t>A process that is operating in the presence of assignable/special causes is said to be an out-of-control process</a:t>
            </a:r>
            <a:endParaRPr lang="en-US" sz="3200" dirty="0"/>
          </a:p>
        </p:txBody>
      </p:sp>
      <p:sp>
        <p:nvSpPr>
          <p:cNvPr id="17" name="TextBox 16"/>
          <p:cNvSpPr txBox="1"/>
          <p:nvPr/>
        </p:nvSpPr>
        <p:spPr>
          <a:xfrm>
            <a:off x="349422" y="6163149"/>
            <a:ext cx="7920053" cy="646331"/>
          </a:xfrm>
          <a:prstGeom prst="rect">
            <a:avLst/>
          </a:prstGeom>
          <a:noFill/>
        </p:spPr>
        <p:txBody>
          <a:bodyPr wrap="none" rtlCol="0">
            <a:spAutoFit/>
          </a:bodyPr>
          <a:lstStyle/>
          <a:p>
            <a:r>
              <a:rPr lang="en-US" dirty="0" smtClean="0">
                <a:hlinkClick r:id="rId2"/>
              </a:rPr>
              <a:t>http://dl4a.org/uploads/pdf/581SPC.pdf</a:t>
            </a:r>
            <a:endParaRPr lang="en-US" dirty="0" smtClean="0">
              <a:hlinkClick r:id="rId3"/>
            </a:endParaRPr>
          </a:p>
          <a:p>
            <a:r>
              <a:rPr lang="en-US" dirty="0" smtClean="0">
                <a:hlinkClick r:id="rId3"/>
              </a:rPr>
              <a:t>https://analyse-it.com/docs/user-guide/processcontrol/shewhartcontrolchartrules</a:t>
            </a:r>
            <a:endParaRPr lang="en-US" dirty="0"/>
          </a:p>
        </p:txBody>
      </p:sp>
      <p:pic>
        <p:nvPicPr>
          <p:cNvPr id="18" name="Picture 17"/>
          <p:cNvPicPr>
            <a:picLocks noChangeAspect="1"/>
          </p:cNvPicPr>
          <p:nvPr/>
        </p:nvPicPr>
        <p:blipFill>
          <a:blip r:embed="rId4"/>
          <a:stretch>
            <a:fillRect/>
          </a:stretch>
        </p:blipFill>
        <p:spPr>
          <a:xfrm>
            <a:off x="349422" y="1700991"/>
            <a:ext cx="5256085" cy="4018165"/>
          </a:xfrm>
          <a:prstGeom prst="rect">
            <a:avLst/>
          </a:prstGeom>
        </p:spPr>
      </p:pic>
    </p:spTree>
    <p:extLst>
      <p:ext uri="{BB962C8B-B14F-4D97-AF65-F5344CB8AC3E}">
        <p14:creationId xmlns:p14="http://schemas.microsoft.com/office/powerpoint/2010/main" val="2261844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05451" y="1327692"/>
            <a:ext cx="5675113" cy="5078313"/>
          </a:xfrm>
          <a:prstGeom prst="rect">
            <a:avLst/>
          </a:prstGeom>
          <a:noFill/>
        </p:spPr>
        <p:txBody>
          <a:bodyPr wrap="square" rtlCol="0">
            <a:spAutoFit/>
          </a:bodyPr>
          <a:lstStyle/>
          <a:p>
            <a:r>
              <a:rPr lang="en-US" dirty="0" smtClean="0"/>
              <a:t>The Western Electric Handbook (1956) suggests a set of decision rules (1-4) for detecting nonrandom patterns on control charts. The </a:t>
            </a:r>
            <a:r>
              <a:rPr lang="en-US" dirty="0"/>
              <a:t>z</a:t>
            </a:r>
            <a:r>
              <a:rPr lang="en-US" dirty="0" smtClean="0"/>
              <a:t>one based rules are as follows:</a:t>
            </a:r>
          </a:p>
          <a:p>
            <a:pPr marL="342900" indent="-342900">
              <a:buFont typeface="+mj-lt"/>
              <a:buAutoNum type="arabicPeriod"/>
            </a:pPr>
            <a:r>
              <a:rPr lang="en-US" dirty="0" smtClean="0"/>
              <a:t>One or more points outside of the control limits </a:t>
            </a:r>
          </a:p>
          <a:p>
            <a:pPr marL="342900" indent="-342900">
              <a:buFont typeface="+mj-lt"/>
              <a:buAutoNum type="arabicPeriod"/>
            </a:pPr>
            <a:r>
              <a:rPr lang="en-US" dirty="0" smtClean="0"/>
              <a:t>Two of three consecutive points outside the two-sigma warning limits but still inside the control limits </a:t>
            </a:r>
          </a:p>
          <a:p>
            <a:pPr marL="342900" indent="-342900">
              <a:buFont typeface="+mj-lt"/>
              <a:buAutoNum type="arabicPeriod"/>
            </a:pPr>
            <a:r>
              <a:rPr lang="en-US" dirty="0" smtClean="0"/>
              <a:t>Four of five consecutive points beyond the one-sigma limits</a:t>
            </a:r>
          </a:p>
          <a:p>
            <a:pPr marL="342900" indent="-342900">
              <a:buFont typeface="+mj-lt"/>
              <a:buAutoNum type="arabicPeriod"/>
            </a:pPr>
            <a:r>
              <a:rPr lang="en-US" dirty="0" smtClean="0"/>
              <a:t>A run of eight consecutive points on one side of the center line</a:t>
            </a:r>
          </a:p>
          <a:p>
            <a:pPr marL="342900" indent="-342900">
              <a:buFont typeface="+mj-lt"/>
              <a:buAutoNum type="arabicPeriod"/>
            </a:pPr>
            <a:r>
              <a:rPr lang="en-US" dirty="0" smtClean="0"/>
              <a:t>Six points in a row steadily increasing or decreasing</a:t>
            </a:r>
          </a:p>
          <a:p>
            <a:pPr marL="342900" indent="-342900">
              <a:buFont typeface="+mj-lt"/>
              <a:buAutoNum type="arabicPeriod"/>
            </a:pPr>
            <a:r>
              <a:rPr lang="en-US" dirty="0" smtClean="0"/>
              <a:t>Fifteen points in a row in zone C (both above and below the center line)</a:t>
            </a:r>
          </a:p>
          <a:p>
            <a:pPr marL="342900" indent="-342900">
              <a:buFont typeface="+mj-lt"/>
              <a:buAutoNum type="arabicPeriod"/>
            </a:pPr>
            <a:r>
              <a:rPr lang="en-US" dirty="0" smtClean="0"/>
              <a:t>Fourteen points in a row alternating up and down. </a:t>
            </a:r>
          </a:p>
          <a:p>
            <a:pPr marL="342900" indent="-342900">
              <a:buFont typeface="+mj-lt"/>
              <a:buAutoNum type="arabicPeriod"/>
            </a:pPr>
            <a:r>
              <a:rPr lang="en-US" dirty="0" smtClean="0"/>
              <a:t>Eight points in a row on both sides of the center line with none in zone C </a:t>
            </a:r>
          </a:p>
          <a:p>
            <a:pPr marL="342900" indent="-342900">
              <a:buFont typeface="+mj-lt"/>
              <a:buAutoNum type="arabicPeriod"/>
            </a:pPr>
            <a:r>
              <a:rPr lang="en-US" dirty="0" smtClean="0"/>
              <a:t>An unusual or nonrandom pattern in the data</a:t>
            </a:r>
          </a:p>
          <a:p>
            <a:pPr marL="342900" indent="-342900">
              <a:buFont typeface="+mj-lt"/>
              <a:buAutoNum type="arabicPeriod"/>
            </a:pPr>
            <a:r>
              <a:rPr lang="en-US" dirty="0" smtClean="0"/>
              <a:t>One or more points near a warning or control limit</a:t>
            </a:r>
          </a:p>
        </p:txBody>
      </p:sp>
      <p:sp>
        <p:nvSpPr>
          <p:cNvPr id="15" name="Title 14"/>
          <p:cNvSpPr>
            <a:spLocks noGrp="1"/>
          </p:cNvSpPr>
          <p:nvPr>
            <p:ph type="title"/>
          </p:nvPr>
        </p:nvSpPr>
        <p:spPr>
          <a:xfrm>
            <a:off x="523989" y="112605"/>
            <a:ext cx="10041774" cy="1139198"/>
          </a:xfrm>
        </p:spPr>
        <p:txBody>
          <a:bodyPr>
            <a:noAutofit/>
          </a:bodyPr>
          <a:lstStyle/>
          <a:p>
            <a:r>
              <a:rPr lang="en-US" sz="3200" dirty="0" smtClean="0"/>
              <a:t>Some Sensitizing Rules for </a:t>
            </a:r>
            <a:r>
              <a:rPr lang="en-US" sz="3200" dirty="0" err="1" smtClean="0"/>
              <a:t>Shewhart</a:t>
            </a:r>
            <a:r>
              <a:rPr lang="en-US" sz="3200" dirty="0" smtClean="0"/>
              <a:t> Control Charts</a:t>
            </a:r>
            <a:endParaRPr lang="en-US" sz="3200" dirty="0"/>
          </a:p>
        </p:txBody>
      </p:sp>
      <p:sp>
        <p:nvSpPr>
          <p:cNvPr id="17" name="TextBox 16"/>
          <p:cNvSpPr txBox="1"/>
          <p:nvPr/>
        </p:nvSpPr>
        <p:spPr>
          <a:xfrm>
            <a:off x="523989" y="6221339"/>
            <a:ext cx="3989875" cy="369332"/>
          </a:xfrm>
          <a:prstGeom prst="rect">
            <a:avLst/>
          </a:prstGeom>
          <a:noFill/>
        </p:spPr>
        <p:txBody>
          <a:bodyPr wrap="none" rtlCol="0">
            <a:spAutoFit/>
          </a:bodyPr>
          <a:lstStyle/>
          <a:p>
            <a:r>
              <a:rPr lang="en-US" dirty="0" smtClean="0">
                <a:hlinkClick r:id="rId2"/>
              </a:rPr>
              <a:t>http://dl4a.org/uploads/pdf/581SPC.pdf</a:t>
            </a:r>
            <a:endParaRPr lang="en-US" dirty="0" smtClean="0">
              <a:hlinkClick r:id="rId3"/>
            </a:endParaRPr>
          </a:p>
        </p:txBody>
      </p:sp>
      <p:pic>
        <p:nvPicPr>
          <p:cNvPr id="2" name="Picture 1"/>
          <p:cNvPicPr>
            <a:picLocks noChangeAspect="1"/>
          </p:cNvPicPr>
          <p:nvPr/>
        </p:nvPicPr>
        <p:blipFill>
          <a:blip r:embed="rId4"/>
          <a:stretch>
            <a:fillRect/>
          </a:stretch>
        </p:blipFill>
        <p:spPr>
          <a:xfrm>
            <a:off x="400802" y="1755371"/>
            <a:ext cx="5591175" cy="3962400"/>
          </a:xfrm>
          <a:prstGeom prst="rect">
            <a:avLst/>
          </a:prstGeom>
        </p:spPr>
      </p:pic>
    </p:spTree>
    <p:extLst>
      <p:ext uri="{BB962C8B-B14F-4D97-AF65-F5344CB8AC3E}">
        <p14:creationId xmlns:p14="http://schemas.microsoft.com/office/powerpoint/2010/main" val="26091750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4837" y="630589"/>
            <a:ext cx="3883109" cy="2414588"/>
          </a:xfrm>
          <a:prstGeom prst="rect">
            <a:avLst/>
          </a:prstGeom>
        </p:spPr>
      </p:pic>
      <p:sp>
        <p:nvSpPr>
          <p:cNvPr id="3" name="TextBox 2"/>
          <p:cNvSpPr txBox="1"/>
          <p:nvPr/>
        </p:nvSpPr>
        <p:spPr>
          <a:xfrm>
            <a:off x="894806" y="261257"/>
            <a:ext cx="4663393" cy="369332"/>
          </a:xfrm>
          <a:prstGeom prst="rect">
            <a:avLst/>
          </a:prstGeom>
          <a:noFill/>
          <a:ln w="3175">
            <a:solidFill>
              <a:schemeClr val="tx1"/>
            </a:solidFill>
          </a:ln>
        </p:spPr>
        <p:txBody>
          <a:bodyPr wrap="none" rtlCol="0">
            <a:spAutoFit/>
          </a:bodyPr>
          <a:lstStyle/>
          <a:p>
            <a:r>
              <a:rPr lang="en-US" dirty="0"/>
              <a:t>One or more points outside of the control </a:t>
            </a:r>
            <a:r>
              <a:rPr lang="en-US" dirty="0" smtClean="0"/>
              <a:t>limits</a:t>
            </a:r>
            <a:endParaRPr lang="en-US" dirty="0"/>
          </a:p>
        </p:txBody>
      </p:sp>
      <p:pic>
        <p:nvPicPr>
          <p:cNvPr id="4" name="Picture 3"/>
          <p:cNvPicPr>
            <a:picLocks noChangeAspect="1"/>
          </p:cNvPicPr>
          <p:nvPr/>
        </p:nvPicPr>
        <p:blipFill>
          <a:blip r:embed="rId3"/>
          <a:stretch>
            <a:fillRect/>
          </a:stretch>
        </p:blipFill>
        <p:spPr>
          <a:xfrm>
            <a:off x="6763021" y="788805"/>
            <a:ext cx="3529365" cy="2209121"/>
          </a:xfrm>
          <a:prstGeom prst="rect">
            <a:avLst/>
          </a:prstGeom>
        </p:spPr>
      </p:pic>
      <p:sp>
        <p:nvSpPr>
          <p:cNvPr id="5" name="TextBox 4"/>
          <p:cNvSpPr txBox="1"/>
          <p:nvPr/>
        </p:nvSpPr>
        <p:spPr>
          <a:xfrm>
            <a:off x="6533606" y="261257"/>
            <a:ext cx="4837478" cy="369332"/>
          </a:xfrm>
          <a:prstGeom prst="rect">
            <a:avLst/>
          </a:prstGeom>
          <a:noFill/>
          <a:ln w="3175">
            <a:solidFill>
              <a:schemeClr val="tx1"/>
            </a:solidFill>
          </a:ln>
        </p:spPr>
        <p:txBody>
          <a:bodyPr wrap="none" rtlCol="0">
            <a:spAutoFit/>
          </a:bodyPr>
          <a:lstStyle/>
          <a:p>
            <a:r>
              <a:rPr lang="en-US" dirty="0" smtClean="0"/>
              <a:t>8/9 points on the same size of the center line (CL)</a:t>
            </a:r>
            <a:endParaRPr lang="en-US" dirty="0"/>
          </a:p>
        </p:txBody>
      </p:sp>
      <p:pic>
        <p:nvPicPr>
          <p:cNvPr id="7" name="Picture 6"/>
          <p:cNvPicPr>
            <a:picLocks noChangeAspect="1"/>
          </p:cNvPicPr>
          <p:nvPr/>
        </p:nvPicPr>
        <p:blipFill>
          <a:blip r:embed="rId4"/>
          <a:stretch>
            <a:fillRect/>
          </a:stretch>
        </p:blipFill>
        <p:spPr>
          <a:xfrm>
            <a:off x="1078636" y="3931512"/>
            <a:ext cx="3789405" cy="2345191"/>
          </a:xfrm>
          <a:prstGeom prst="rect">
            <a:avLst/>
          </a:prstGeom>
        </p:spPr>
      </p:pic>
      <p:sp>
        <p:nvSpPr>
          <p:cNvPr id="8" name="TextBox 7"/>
          <p:cNvSpPr txBox="1"/>
          <p:nvPr/>
        </p:nvSpPr>
        <p:spPr>
          <a:xfrm>
            <a:off x="764694" y="3435157"/>
            <a:ext cx="5551969" cy="369332"/>
          </a:xfrm>
          <a:prstGeom prst="rect">
            <a:avLst/>
          </a:prstGeom>
          <a:noFill/>
          <a:ln w="3175">
            <a:solidFill>
              <a:schemeClr val="tx1"/>
            </a:solidFill>
          </a:ln>
        </p:spPr>
        <p:txBody>
          <a:bodyPr wrap="none" rtlCol="0">
            <a:spAutoFit/>
          </a:bodyPr>
          <a:lstStyle/>
          <a:p>
            <a:r>
              <a:rPr lang="en-US" dirty="0"/>
              <a:t>6 consecutive points are steadily increasing or decreasing</a:t>
            </a:r>
          </a:p>
        </p:txBody>
      </p:sp>
      <p:pic>
        <p:nvPicPr>
          <p:cNvPr id="9" name="Picture 8"/>
          <p:cNvPicPr>
            <a:picLocks noChangeAspect="1"/>
          </p:cNvPicPr>
          <p:nvPr/>
        </p:nvPicPr>
        <p:blipFill>
          <a:blip r:embed="rId5"/>
          <a:stretch>
            <a:fillRect/>
          </a:stretch>
        </p:blipFill>
        <p:spPr>
          <a:xfrm>
            <a:off x="7051493" y="4036015"/>
            <a:ext cx="3455737" cy="2175374"/>
          </a:xfrm>
          <a:prstGeom prst="rect">
            <a:avLst/>
          </a:prstGeom>
        </p:spPr>
      </p:pic>
      <p:sp>
        <p:nvSpPr>
          <p:cNvPr id="10" name="TextBox 9"/>
          <p:cNvSpPr txBox="1"/>
          <p:nvPr/>
        </p:nvSpPr>
        <p:spPr>
          <a:xfrm>
            <a:off x="1881052" y="6450603"/>
            <a:ext cx="7465442" cy="369332"/>
          </a:xfrm>
          <a:prstGeom prst="rect">
            <a:avLst/>
          </a:prstGeom>
          <a:noFill/>
        </p:spPr>
        <p:txBody>
          <a:bodyPr wrap="none" rtlCol="0">
            <a:spAutoFit/>
          </a:bodyPr>
          <a:lstStyle/>
          <a:p>
            <a:r>
              <a:rPr lang="fi-FI" dirty="0" err="1" smtClean="0"/>
              <a:t>Eight</a:t>
            </a:r>
            <a:r>
              <a:rPr lang="fi-FI" dirty="0" smtClean="0"/>
              <a:t> </a:t>
            </a:r>
            <a:r>
              <a:rPr lang="fi-FI" dirty="0" err="1" smtClean="0"/>
              <a:t>popular</a:t>
            </a:r>
            <a:r>
              <a:rPr lang="fi-FI" dirty="0" smtClean="0"/>
              <a:t> </a:t>
            </a:r>
            <a:r>
              <a:rPr lang="fi-FI" dirty="0" err="1" smtClean="0"/>
              <a:t>pattern</a:t>
            </a:r>
            <a:r>
              <a:rPr lang="fi-FI" dirty="0" smtClean="0"/>
              <a:t> </a:t>
            </a:r>
            <a:r>
              <a:rPr lang="fi-FI" dirty="0" err="1" smtClean="0"/>
              <a:t>tests</a:t>
            </a:r>
            <a:r>
              <a:rPr lang="fi-FI" dirty="0"/>
              <a:t> </a:t>
            </a:r>
            <a:r>
              <a:rPr lang="fi-FI" dirty="0">
                <a:hlinkClick r:id="rId6"/>
              </a:rPr>
              <a:t>http://</a:t>
            </a:r>
            <a:r>
              <a:rPr lang="fi-FI" dirty="0" smtClean="0">
                <a:hlinkClick r:id="rId6"/>
              </a:rPr>
              <a:t>ac.aua.am/trietsch/web/CHAPTER%207.pdf</a:t>
            </a:r>
            <a:endParaRPr lang="en-US" dirty="0"/>
          </a:p>
        </p:txBody>
      </p:sp>
      <p:sp>
        <p:nvSpPr>
          <p:cNvPr id="11" name="TextBox 10"/>
          <p:cNvSpPr txBox="1"/>
          <p:nvPr/>
        </p:nvSpPr>
        <p:spPr>
          <a:xfrm>
            <a:off x="6590211" y="3435157"/>
            <a:ext cx="5262594" cy="369332"/>
          </a:xfrm>
          <a:prstGeom prst="rect">
            <a:avLst/>
          </a:prstGeom>
          <a:noFill/>
          <a:ln w="3175">
            <a:solidFill>
              <a:schemeClr val="tx1"/>
            </a:solidFill>
          </a:ln>
        </p:spPr>
        <p:txBody>
          <a:bodyPr wrap="none" rtlCol="0">
            <a:spAutoFit/>
          </a:bodyPr>
          <a:lstStyle/>
          <a:p>
            <a:r>
              <a:rPr lang="en-US" dirty="0" smtClean="0"/>
              <a:t>13/14 </a:t>
            </a:r>
            <a:r>
              <a:rPr lang="en-US" dirty="0"/>
              <a:t>consecutive points are alternating up and </a:t>
            </a:r>
            <a:r>
              <a:rPr lang="en-US" dirty="0" smtClean="0"/>
              <a:t>down</a:t>
            </a:r>
            <a:endParaRPr lang="en-US" dirty="0"/>
          </a:p>
        </p:txBody>
      </p:sp>
    </p:spTree>
    <p:extLst>
      <p:ext uri="{BB962C8B-B14F-4D97-AF65-F5344CB8AC3E}">
        <p14:creationId xmlns:p14="http://schemas.microsoft.com/office/powerpoint/2010/main" val="464466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0820" y="201985"/>
            <a:ext cx="5303520" cy="646331"/>
          </a:xfrm>
          <a:prstGeom prst="rect">
            <a:avLst/>
          </a:prstGeom>
          <a:noFill/>
          <a:ln w="3175">
            <a:solidFill>
              <a:schemeClr val="tx1"/>
            </a:solidFill>
          </a:ln>
        </p:spPr>
        <p:txBody>
          <a:bodyPr wrap="square" rtlCol="0">
            <a:spAutoFit/>
          </a:bodyPr>
          <a:lstStyle/>
          <a:p>
            <a:r>
              <a:rPr lang="en-US" dirty="0"/>
              <a:t>2 out of 3 consecutive points are more than 2 </a:t>
            </a:r>
            <a:r>
              <a:rPr lang="en-US" dirty="0" err="1"/>
              <a:t>sigmas</a:t>
            </a:r>
            <a:r>
              <a:rPr lang="en-US" dirty="0"/>
              <a:t> from the center line in the same </a:t>
            </a:r>
            <a:r>
              <a:rPr lang="en-US" dirty="0" smtClean="0"/>
              <a:t>direction</a:t>
            </a:r>
            <a:endParaRPr lang="en-US" dirty="0"/>
          </a:p>
        </p:txBody>
      </p:sp>
      <p:sp>
        <p:nvSpPr>
          <p:cNvPr id="5" name="TextBox 4"/>
          <p:cNvSpPr txBox="1"/>
          <p:nvPr/>
        </p:nvSpPr>
        <p:spPr>
          <a:xfrm>
            <a:off x="6590211" y="222484"/>
            <a:ext cx="5393351" cy="646331"/>
          </a:xfrm>
          <a:prstGeom prst="rect">
            <a:avLst/>
          </a:prstGeom>
          <a:noFill/>
          <a:ln w="3175">
            <a:solidFill>
              <a:schemeClr val="tx1"/>
            </a:solidFill>
          </a:ln>
        </p:spPr>
        <p:txBody>
          <a:bodyPr wrap="square" rtlCol="0">
            <a:spAutoFit/>
          </a:bodyPr>
          <a:lstStyle/>
          <a:p>
            <a:r>
              <a:rPr lang="en-US" dirty="0"/>
              <a:t>4 out of 5 consecutive points are more than 1 sigma from the center line in the same direction</a:t>
            </a:r>
          </a:p>
        </p:txBody>
      </p:sp>
      <p:sp>
        <p:nvSpPr>
          <p:cNvPr id="8" name="TextBox 7"/>
          <p:cNvSpPr txBox="1"/>
          <p:nvPr/>
        </p:nvSpPr>
        <p:spPr>
          <a:xfrm>
            <a:off x="764694" y="3435157"/>
            <a:ext cx="5653022" cy="369332"/>
          </a:xfrm>
          <a:prstGeom prst="rect">
            <a:avLst/>
          </a:prstGeom>
          <a:noFill/>
          <a:ln w="3175">
            <a:solidFill>
              <a:schemeClr val="tx1"/>
            </a:solidFill>
          </a:ln>
        </p:spPr>
        <p:txBody>
          <a:bodyPr wrap="none" rtlCol="0">
            <a:spAutoFit/>
          </a:bodyPr>
          <a:lstStyle/>
          <a:p>
            <a:r>
              <a:rPr lang="en-US" dirty="0"/>
              <a:t>15 consecutive points are within 1 sigma of the center line</a:t>
            </a:r>
          </a:p>
        </p:txBody>
      </p:sp>
      <p:sp>
        <p:nvSpPr>
          <p:cNvPr id="10" name="TextBox 9"/>
          <p:cNvSpPr txBox="1"/>
          <p:nvPr/>
        </p:nvSpPr>
        <p:spPr>
          <a:xfrm>
            <a:off x="1881052" y="6450603"/>
            <a:ext cx="7465442" cy="369332"/>
          </a:xfrm>
          <a:prstGeom prst="rect">
            <a:avLst/>
          </a:prstGeom>
          <a:noFill/>
        </p:spPr>
        <p:txBody>
          <a:bodyPr wrap="none" rtlCol="0">
            <a:spAutoFit/>
          </a:bodyPr>
          <a:lstStyle/>
          <a:p>
            <a:r>
              <a:rPr lang="fi-FI" dirty="0" err="1" smtClean="0"/>
              <a:t>Eight</a:t>
            </a:r>
            <a:r>
              <a:rPr lang="fi-FI" dirty="0" smtClean="0"/>
              <a:t> </a:t>
            </a:r>
            <a:r>
              <a:rPr lang="fi-FI" dirty="0" err="1" smtClean="0"/>
              <a:t>popular</a:t>
            </a:r>
            <a:r>
              <a:rPr lang="fi-FI" dirty="0" smtClean="0"/>
              <a:t> </a:t>
            </a:r>
            <a:r>
              <a:rPr lang="fi-FI" dirty="0" err="1" smtClean="0"/>
              <a:t>pattern</a:t>
            </a:r>
            <a:r>
              <a:rPr lang="fi-FI" dirty="0" smtClean="0"/>
              <a:t> </a:t>
            </a:r>
            <a:r>
              <a:rPr lang="fi-FI" dirty="0" err="1" smtClean="0"/>
              <a:t>tests</a:t>
            </a:r>
            <a:r>
              <a:rPr lang="fi-FI" dirty="0"/>
              <a:t> </a:t>
            </a:r>
            <a:r>
              <a:rPr lang="fi-FI" dirty="0">
                <a:hlinkClick r:id="rId2"/>
              </a:rPr>
              <a:t>http://</a:t>
            </a:r>
            <a:r>
              <a:rPr lang="fi-FI" dirty="0" smtClean="0">
                <a:hlinkClick r:id="rId2"/>
              </a:rPr>
              <a:t>ac.aua.am/trietsch/web/CHAPTER%207.pdf</a:t>
            </a:r>
            <a:endParaRPr lang="en-US" dirty="0"/>
          </a:p>
        </p:txBody>
      </p:sp>
      <p:sp>
        <p:nvSpPr>
          <p:cNvPr id="11" name="TextBox 10"/>
          <p:cNvSpPr txBox="1"/>
          <p:nvPr/>
        </p:nvSpPr>
        <p:spPr>
          <a:xfrm>
            <a:off x="6590211" y="3435157"/>
            <a:ext cx="5393351" cy="646331"/>
          </a:xfrm>
          <a:prstGeom prst="rect">
            <a:avLst/>
          </a:prstGeom>
          <a:noFill/>
          <a:ln w="3175">
            <a:solidFill>
              <a:schemeClr val="tx1"/>
            </a:solidFill>
          </a:ln>
        </p:spPr>
        <p:txBody>
          <a:bodyPr wrap="square" rtlCol="0">
            <a:spAutoFit/>
          </a:bodyPr>
          <a:lstStyle/>
          <a:p>
            <a:r>
              <a:rPr lang="en-US" dirty="0"/>
              <a:t>8 consecutive points on either side of the center line with not within 1 sigma</a:t>
            </a:r>
          </a:p>
        </p:txBody>
      </p:sp>
      <p:pic>
        <p:nvPicPr>
          <p:cNvPr id="6" name="Picture 5"/>
          <p:cNvPicPr>
            <a:picLocks noChangeAspect="1"/>
          </p:cNvPicPr>
          <p:nvPr/>
        </p:nvPicPr>
        <p:blipFill>
          <a:blip r:embed="rId3"/>
          <a:stretch>
            <a:fillRect/>
          </a:stretch>
        </p:blipFill>
        <p:spPr>
          <a:xfrm>
            <a:off x="1392963" y="868815"/>
            <a:ext cx="3531734" cy="2341553"/>
          </a:xfrm>
          <a:prstGeom prst="rect">
            <a:avLst/>
          </a:prstGeom>
        </p:spPr>
      </p:pic>
      <p:pic>
        <p:nvPicPr>
          <p:cNvPr id="12" name="Picture 11"/>
          <p:cNvPicPr>
            <a:picLocks noChangeAspect="1"/>
          </p:cNvPicPr>
          <p:nvPr/>
        </p:nvPicPr>
        <p:blipFill>
          <a:blip r:embed="rId4"/>
          <a:stretch>
            <a:fillRect/>
          </a:stretch>
        </p:blipFill>
        <p:spPr>
          <a:xfrm>
            <a:off x="7189489" y="1003102"/>
            <a:ext cx="3411019" cy="2340118"/>
          </a:xfrm>
          <a:prstGeom prst="rect">
            <a:avLst/>
          </a:prstGeom>
        </p:spPr>
      </p:pic>
      <p:pic>
        <p:nvPicPr>
          <p:cNvPr id="14" name="Picture 13"/>
          <p:cNvPicPr>
            <a:picLocks noChangeAspect="1"/>
          </p:cNvPicPr>
          <p:nvPr/>
        </p:nvPicPr>
        <p:blipFill>
          <a:blip r:embed="rId5"/>
          <a:stretch>
            <a:fillRect/>
          </a:stretch>
        </p:blipFill>
        <p:spPr>
          <a:xfrm>
            <a:off x="1501820" y="4151507"/>
            <a:ext cx="3215835" cy="2239823"/>
          </a:xfrm>
          <a:prstGeom prst="rect">
            <a:avLst/>
          </a:prstGeom>
        </p:spPr>
      </p:pic>
      <p:pic>
        <p:nvPicPr>
          <p:cNvPr id="15" name="Picture 14"/>
          <p:cNvPicPr>
            <a:picLocks noChangeAspect="1"/>
          </p:cNvPicPr>
          <p:nvPr/>
        </p:nvPicPr>
        <p:blipFill>
          <a:blip r:embed="rId6"/>
          <a:stretch>
            <a:fillRect/>
          </a:stretch>
        </p:blipFill>
        <p:spPr>
          <a:xfrm>
            <a:off x="7445964" y="4176011"/>
            <a:ext cx="3147515" cy="2194819"/>
          </a:xfrm>
          <a:prstGeom prst="rect">
            <a:avLst/>
          </a:prstGeom>
        </p:spPr>
      </p:pic>
    </p:spTree>
    <p:extLst>
      <p:ext uri="{BB962C8B-B14F-4D97-AF65-F5344CB8AC3E}">
        <p14:creationId xmlns:p14="http://schemas.microsoft.com/office/powerpoint/2010/main" val="3783862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308"/>
            <a:ext cx="10515600" cy="923348"/>
          </a:xfrm>
        </p:spPr>
        <p:txBody>
          <a:bodyPr>
            <a:normAutofit/>
          </a:bodyPr>
          <a:lstStyle/>
          <a:p>
            <a:r>
              <a:rPr lang="en-US" sz="4000" dirty="0" smtClean="0"/>
              <a:t>Phase I and Phase II of Control Chart Application</a:t>
            </a:r>
            <a:endParaRPr lang="en-US" sz="4000" dirty="0"/>
          </a:p>
        </p:txBody>
      </p:sp>
      <p:sp>
        <p:nvSpPr>
          <p:cNvPr id="4" name="TextBox 3"/>
          <p:cNvSpPr txBox="1"/>
          <p:nvPr/>
        </p:nvSpPr>
        <p:spPr>
          <a:xfrm>
            <a:off x="916125" y="1080656"/>
            <a:ext cx="4609869" cy="2031325"/>
          </a:xfrm>
          <a:prstGeom prst="rect">
            <a:avLst/>
          </a:prstGeom>
          <a:noFill/>
        </p:spPr>
        <p:txBody>
          <a:bodyPr wrap="square" rtlCol="0">
            <a:spAutoFit/>
          </a:bodyPr>
          <a:lstStyle/>
          <a:p>
            <a:r>
              <a:rPr lang="en-US" dirty="0" smtClean="0"/>
              <a:t>In phase I, </a:t>
            </a:r>
            <a:r>
              <a:rPr lang="en-US" b="1" dirty="0" smtClean="0"/>
              <a:t>a set of process data</a:t>
            </a:r>
            <a:r>
              <a:rPr lang="en-US" dirty="0" smtClean="0"/>
              <a:t> is gathered and analyzed all at once in a retrospective analysis, constructing </a:t>
            </a:r>
            <a:r>
              <a:rPr lang="en-US" b="1" dirty="0" smtClean="0"/>
              <a:t>trial control limits </a:t>
            </a:r>
            <a:r>
              <a:rPr lang="en-US" dirty="0" smtClean="0"/>
              <a:t>to determine if the process has been in control over the period of time where the data were collected, and to see if reliable control limits can be established to monitor future production.</a:t>
            </a:r>
            <a:endParaRPr lang="en-US" dirty="0"/>
          </a:p>
        </p:txBody>
      </p:sp>
      <p:pic>
        <p:nvPicPr>
          <p:cNvPr id="5" name="Picture 4"/>
          <p:cNvPicPr>
            <a:picLocks noChangeAspect="1"/>
          </p:cNvPicPr>
          <p:nvPr/>
        </p:nvPicPr>
        <p:blipFill>
          <a:blip r:embed="rId2"/>
          <a:stretch>
            <a:fillRect/>
          </a:stretch>
        </p:blipFill>
        <p:spPr>
          <a:xfrm>
            <a:off x="2752663" y="3111981"/>
            <a:ext cx="6152284" cy="2859602"/>
          </a:xfrm>
          <a:prstGeom prst="rect">
            <a:avLst/>
          </a:prstGeom>
        </p:spPr>
      </p:pic>
      <p:sp>
        <p:nvSpPr>
          <p:cNvPr id="6" name="TextBox 5"/>
          <p:cNvSpPr txBox="1"/>
          <p:nvPr/>
        </p:nvSpPr>
        <p:spPr>
          <a:xfrm>
            <a:off x="6372045" y="1080655"/>
            <a:ext cx="4609869" cy="1200329"/>
          </a:xfrm>
          <a:prstGeom prst="rect">
            <a:avLst/>
          </a:prstGeom>
          <a:noFill/>
        </p:spPr>
        <p:txBody>
          <a:bodyPr wrap="square" rtlCol="0">
            <a:spAutoFit/>
          </a:bodyPr>
          <a:lstStyle/>
          <a:p>
            <a:r>
              <a:rPr lang="en-US" dirty="0" smtClean="0"/>
              <a:t>In phase II, we </a:t>
            </a:r>
            <a:r>
              <a:rPr lang="en-US" b="1" dirty="0" smtClean="0"/>
              <a:t>use the control chart</a:t>
            </a:r>
            <a:r>
              <a:rPr lang="en-US" dirty="0" smtClean="0"/>
              <a:t> to monitor</a:t>
            </a:r>
          </a:p>
          <a:p>
            <a:r>
              <a:rPr lang="en-US" dirty="0" smtClean="0"/>
              <a:t>the process by comparing the sample statistic for each successive sample as it is drawn</a:t>
            </a:r>
          </a:p>
          <a:p>
            <a:r>
              <a:rPr lang="en-US" dirty="0" smtClean="0"/>
              <a:t>from the process to the control limits</a:t>
            </a:r>
            <a:endParaRPr lang="en-US" dirty="0"/>
          </a:p>
        </p:txBody>
      </p:sp>
      <p:sp>
        <p:nvSpPr>
          <p:cNvPr id="7" name="TextBox 6"/>
          <p:cNvSpPr txBox="1"/>
          <p:nvPr/>
        </p:nvSpPr>
        <p:spPr>
          <a:xfrm>
            <a:off x="1082867" y="6156249"/>
            <a:ext cx="7920053" cy="646331"/>
          </a:xfrm>
          <a:prstGeom prst="rect">
            <a:avLst/>
          </a:prstGeom>
          <a:noFill/>
        </p:spPr>
        <p:txBody>
          <a:bodyPr wrap="none" rtlCol="0">
            <a:spAutoFit/>
          </a:bodyPr>
          <a:lstStyle/>
          <a:p>
            <a:r>
              <a:rPr lang="en-US" dirty="0" smtClean="0">
                <a:hlinkClick r:id="rId3"/>
              </a:rPr>
              <a:t>http://dl4a.org/uploads/pdf/581SPC.pdf</a:t>
            </a:r>
            <a:endParaRPr lang="en-US" dirty="0" smtClean="0"/>
          </a:p>
          <a:p>
            <a:r>
              <a:rPr lang="en-US" dirty="0" smtClean="0">
                <a:hlinkClick r:id="rId4"/>
              </a:rPr>
              <a:t>https://analyse-it.com/docs/user-guide/processcontrol/shewhartcontrolchartrules</a:t>
            </a:r>
            <a:endParaRPr lang="en-US" dirty="0"/>
          </a:p>
        </p:txBody>
      </p:sp>
    </p:spTree>
    <p:extLst>
      <p:ext uri="{BB962C8B-B14F-4D97-AF65-F5344CB8AC3E}">
        <p14:creationId xmlns:p14="http://schemas.microsoft.com/office/powerpoint/2010/main" val="122339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6561" y="321536"/>
            <a:ext cx="5258074" cy="3396883"/>
          </a:xfrm>
          <a:prstGeom prst="rect">
            <a:avLst/>
          </a:prstGeom>
        </p:spPr>
      </p:pic>
      <p:pic>
        <p:nvPicPr>
          <p:cNvPr id="3" name="Picture 2"/>
          <p:cNvPicPr>
            <a:picLocks noChangeAspect="1"/>
          </p:cNvPicPr>
          <p:nvPr/>
        </p:nvPicPr>
        <p:blipFill>
          <a:blip r:embed="rId3"/>
          <a:stretch>
            <a:fillRect/>
          </a:stretch>
        </p:blipFill>
        <p:spPr>
          <a:xfrm>
            <a:off x="6969035" y="321536"/>
            <a:ext cx="4445454" cy="3495218"/>
          </a:xfrm>
          <a:prstGeom prst="rect">
            <a:avLst/>
          </a:prstGeom>
        </p:spPr>
      </p:pic>
      <p:pic>
        <p:nvPicPr>
          <p:cNvPr id="4" name="Picture 3"/>
          <p:cNvPicPr>
            <a:picLocks noChangeAspect="1"/>
          </p:cNvPicPr>
          <p:nvPr/>
        </p:nvPicPr>
        <p:blipFill>
          <a:blip r:embed="rId4"/>
          <a:stretch>
            <a:fillRect/>
          </a:stretch>
        </p:blipFill>
        <p:spPr>
          <a:xfrm>
            <a:off x="1463040" y="3764139"/>
            <a:ext cx="3742509" cy="2511421"/>
          </a:xfrm>
          <a:prstGeom prst="rect">
            <a:avLst/>
          </a:prstGeom>
        </p:spPr>
      </p:pic>
      <p:pic>
        <p:nvPicPr>
          <p:cNvPr id="6" name="Picture 5"/>
          <p:cNvPicPr>
            <a:picLocks noChangeAspect="1"/>
          </p:cNvPicPr>
          <p:nvPr/>
        </p:nvPicPr>
        <p:blipFill>
          <a:blip r:embed="rId5"/>
          <a:stretch>
            <a:fillRect/>
          </a:stretch>
        </p:blipFill>
        <p:spPr>
          <a:xfrm>
            <a:off x="6969035" y="4093470"/>
            <a:ext cx="4246789" cy="2182090"/>
          </a:xfrm>
          <a:prstGeom prst="rect">
            <a:avLst/>
          </a:prstGeom>
        </p:spPr>
      </p:pic>
      <p:sp>
        <p:nvSpPr>
          <p:cNvPr id="7" name="Rectangle 6"/>
          <p:cNvSpPr/>
          <p:nvPr/>
        </p:nvSpPr>
        <p:spPr>
          <a:xfrm>
            <a:off x="3233492" y="6431671"/>
            <a:ext cx="4938981" cy="369332"/>
          </a:xfrm>
          <a:prstGeom prst="rect">
            <a:avLst/>
          </a:prstGeom>
        </p:spPr>
        <p:txBody>
          <a:bodyPr wrap="none">
            <a:spAutoFit/>
          </a:bodyPr>
          <a:lstStyle/>
          <a:p>
            <a:r>
              <a:rPr lang="en-US" dirty="0">
                <a:hlinkClick r:id="rId6"/>
              </a:rPr>
              <a:t>https://</a:t>
            </a:r>
            <a:r>
              <a:rPr lang="en-US" dirty="0" smtClean="0">
                <a:hlinkClick r:id="rId6"/>
              </a:rPr>
              <a:t>www.youtube.com/watch?v=obSupUdTjV8</a:t>
            </a:r>
            <a:endParaRPr lang="en-US" dirty="0"/>
          </a:p>
        </p:txBody>
      </p:sp>
    </p:spTree>
    <p:extLst>
      <p:ext uri="{BB962C8B-B14F-4D97-AF65-F5344CB8AC3E}">
        <p14:creationId xmlns:p14="http://schemas.microsoft.com/office/powerpoint/2010/main" val="811203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Walter Andrew </a:t>
            </a:r>
            <a:r>
              <a:rPr lang="en-US" dirty="0" err="1" smtClean="0"/>
              <a:t>Shewhart</a:t>
            </a:r>
            <a:r>
              <a:rPr lang="en-US" dirty="0" smtClean="0"/>
              <a:t> (1891-1967) was an American physicist, engineer and statistician, known as the father of statistical quality control</a:t>
            </a:r>
            <a:endParaRPr lang="en-US" dirty="0"/>
          </a:p>
        </p:txBody>
      </p:sp>
      <p:sp>
        <p:nvSpPr>
          <p:cNvPr id="3" name="Content Placeholder 2"/>
          <p:cNvSpPr>
            <a:spLocks noGrp="1"/>
          </p:cNvSpPr>
          <p:nvPr>
            <p:ph type="body" idx="1"/>
          </p:nvPr>
        </p:nvSpPr>
        <p:spPr/>
        <p:txBody>
          <a:bodyPr>
            <a:normAutofit/>
          </a:bodyPr>
          <a:lstStyle/>
          <a:p>
            <a:r>
              <a:rPr lang="fi-FI" dirty="0" smtClean="0"/>
              <a:t>Control </a:t>
            </a:r>
            <a:r>
              <a:rPr lang="fi-FI" dirty="0" err="1" smtClean="0"/>
              <a:t>charts</a:t>
            </a:r>
            <a:r>
              <a:rPr lang="fi-FI" dirty="0" smtClean="0"/>
              <a:t> and </a:t>
            </a:r>
            <a:r>
              <a:rPr lang="fi-FI" dirty="0" err="1" smtClean="0"/>
              <a:t>rules</a:t>
            </a:r>
            <a:r>
              <a:rPr lang="fi-FI" dirty="0" smtClean="0"/>
              <a:t>/</a:t>
            </a:r>
            <a:r>
              <a:rPr lang="fi-FI" dirty="0" err="1" smtClean="0"/>
              <a:t>tests</a:t>
            </a:r>
            <a:endParaRPr lang="en-US" dirty="0"/>
          </a:p>
        </p:txBody>
      </p:sp>
      <p:sp>
        <p:nvSpPr>
          <p:cNvPr id="4" name="Content Placeholder 3"/>
          <p:cNvSpPr>
            <a:spLocks noGrp="1"/>
          </p:cNvSpPr>
          <p:nvPr>
            <p:ph sz="half" idx="2"/>
          </p:nvPr>
        </p:nvSpPr>
        <p:spPr>
          <a:xfrm>
            <a:off x="839788" y="2505074"/>
            <a:ext cx="5157787" cy="3962227"/>
          </a:xfrm>
        </p:spPr>
        <p:txBody>
          <a:bodyPr>
            <a:normAutofit fontScale="55000" lnSpcReduction="20000"/>
          </a:bodyPr>
          <a:lstStyle/>
          <a:p>
            <a:r>
              <a:rPr lang="en-US" sz="2900" dirty="0" smtClean="0"/>
              <a:t>Control charts, also known as </a:t>
            </a:r>
            <a:r>
              <a:rPr lang="en-US" sz="2900" dirty="0" err="1" smtClean="0"/>
              <a:t>Shewhart</a:t>
            </a:r>
            <a:r>
              <a:rPr lang="en-US" sz="2900" dirty="0" smtClean="0"/>
              <a:t> charts or process-behavior charts, are a statistical process control tool used to determine if a manufacturing or business process is in a state of control. Controls charts detect changes in processes.</a:t>
            </a:r>
          </a:p>
          <a:p>
            <a:r>
              <a:rPr lang="en-US" sz="2900" dirty="0" smtClean="0"/>
              <a:t>Control </a:t>
            </a:r>
            <a:r>
              <a:rPr lang="en-US" sz="2900" dirty="0"/>
              <a:t>chart </a:t>
            </a:r>
            <a:r>
              <a:rPr lang="en-US" sz="2900" dirty="0" smtClean="0"/>
              <a:t>rules (i.e., out-of-control conditions) for determining assignable cause </a:t>
            </a:r>
            <a:r>
              <a:rPr lang="en-US" sz="2900" dirty="0"/>
              <a:t>variation </a:t>
            </a:r>
            <a:endParaRPr lang="en-US" sz="2900" dirty="0" smtClean="0"/>
          </a:p>
          <a:p>
            <a:pPr lvl="1"/>
            <a:r>
              <a:rPr lang="en-US" sz="2900" dirty="0" smtClean="0"/>
              <a:t>Data contain both signal and noise. Therefore,</a:t>
            </a:r>
            <a:r>
              <a:rPr lang="en-US" sz="2900" dirty="0"/>
              <a:t> </a:t>
            </a:r>
            <a:r>
              <a:rPr lang="en-US" sz="2900" dirty="0" smtClean="0"/>
              <a:t>one must separate the signal must separate from the noise within the data to be able to extract information.</a:t>
            </a:r>
          </a:p>
          <a:p>
            <a:pPr lvl="1"/>
            <a:r>
              <a:rPr lang="en-US" sz="2900" dirty="0" smtClean="0"/>
              <a:t>The points on a control chart are stratified using colors and symbols to uncover causes of variation the process.</a:t>
            </a:r>
          </a:p>
          <a:p>
            <a:pPr lvl="1"/>
            <a:r>
              <a:rPr lang="fi-FI" sz="2900" dirty="0" err="1" smtClean="0"/>
              <a:t>Variation</a:t>
            </a:r>
            <a:r>
              <a:rPr lang="fi-FI" sz="2900" dirty="0" smtClean="0"/>
              <a:t> </a:t>
            </a:r>
            <a:r>
              <a:rPr lang="fi-FI" sz="2900" dirty="0" err="1" smtClean="0"/>
              <a:t>based</a:t>
            </a:r>
            <a:r>
              <a:rPr lang="fi-FI" sz="2900" dirty="0" smtClean="0"/>
              <a:t> on </a:t>
            </a:r>
            <a:r>
              <a:rPr lang="fi-FI" sz="2900" dirty="0" err="1" smtClean="0"/>
              <a:t>either</a:t>
            </a:r>
            <a:r>
              <a:rPr lang="fi-FI" sz="2900" dirty="0" smtClean="0"/>
              <a:t> </a:t>
            </a:r>
            <a:r>
              <a:rPr lang="fi-FI" sz="2900" dirty="0" err="1" smtClean="0"/>
              <a:t>common</a:t>
            </a:r>
            <a:r>
              <a:rPr lang="fi-FI" sz="2900" dirty="0" smtClean="0"/>
              <a:t> </a:t>
            </a:r>
            <a:r>
              <a:rPr lang="fi-FI" sz="2900" dirty="0" err="1" smtClean="0"/>
              <a:t>causes</a:t>
            </a:r>
            <a:r>
              <a:rPr lang="fi-FI" sz="2900" dirty="0" smtClean="0"/>
              <a:t> (</a:t>
            </a:r>
            <a:r>
              <a:rPr lang="fi-FI" sz="2900" dirty="0" err="1" smtClean="0"/>
              <a:t>a.k.a</a:t>
            </a:r>
            <a:r>
              <a:rPr lang="fi-FI" sz="2900" dirty="0" smtClean="0"/>
              <a:t>. </a:t>
            </a:r>
            <a:r>
              <a:rPr lang="fi-FI" sz="2900" dirty="0" err="1" smtClean="0"/>
              <a:t>noise</a:t>
            </a:r>
            <a:r>
              <a:rPr lang="fi-FI" sz="2900" dirty="0" smtClean="0"/>
              <a:t>, c</a:t>
            </a:r>
            <a:r>
              <a:rPr lang="fr-FR" sz="2900" dirty="0" err="1" smtClean="0"/>
              <a:t>hance</a:t>
            </a:r>
            <a:r>
              <a:rPr lang="fr-FR" sz="2900" dirty="0" smtClean="0"/>
              <a:t> causes, non-assignable causes, </a:t>
            </a:r>
            <a:r>
              <a:rPr lang="fr-FR" sz="2900" dirty="0" err="1" smtClean="0"/>
              <a:t>natural</a:t>
            </a:r>
            <a:r>
              <a:rPr lang="fr-FR" sz="2900" dirty="0" smtClean="0"/>
              <a:t> patterns, </a:t>
            </a:r>
            <a:r>
              <a:rPr lang="fr-FR" sz="2900" dirty="0" err="1" smtClean="0"/>
              <a:t>random</a:t>
            </a:r>
            <a:r>
              <a:rPr lang="fr-FR" sz="2900" dirty="0" smtClean="0"/>
              <a:t> </a:t>
            </a:r>
            <a:r>
              <a:rPr lang="fr-FR" sz="2900" dirty="0" err="1" smtClean="0"/>
              <a:t>effects</a:t>
            </a:r>
            <a:r>
              <a:rPr lang="fr-FR" sz="2900" dirty="0" smtClean="0"/>
              <a:t>, </a:t>
            </a:r>
            <a:r>
              <a:rPr lang="fr-FR" sz="2900" dirty="0" err="1"/>
              <a:t>r</a:t>
            </a:r>
            <a:r>
              <a:rPr lang="fr-FR" sz="2900" dirty="0" err="1" smtClean="0"/>
              <a:t>andom</a:t>
            </a:r>
            <a:r>
              <a:rPr lang="fr-FR" sz="2900" dirty="0" smtClean="0"/>
              <a:t> </a:t>
            </a:r>
            <a:r>
              <a:rPr lang="fr-FR" sz="2900" dirty="0" err="1" smtClean="0"/>
              <a:t>errors</a:t>
            </a:r>
            <a:r>
              <a:rPr lang="fi-FI" sz="2900" dirty="0" smtClean="0"/>
              <a:t>) </a:t>
            </a:r>
            <a:r>
              <a:rPr lang="fi-FI" sz="2900" dirty="0" err="1" smtClean="0"/>
              <a:t>or</a:t>
            </a:r>
            <a:r>
              <a:rPr lang="fi-FI" sz="2900" dirty="0" smtClean="0"/>
              <a:t> </a:t>
            </a:r>
            <a:r>
              <a:rPr lang="fi-FI" sz="2900" dirty="0" err="1" smtClean="0"/>
              <a:t>special</a:t>
            </a:r>
            <a:r>
              <a:rPr lang="fi-FI" sz="2900" dirty="0"/>
              <a:t> </a:t>
            </a:r>
            <a:r>
              <a:rPr lang="fi-FI" sz="2900" dirty="0" err="1" smtClean="0"/>
              <a:t>causes</a:t>
            </a:r>
            <a:r>
              <a:rPr lang="fi-FI" sz="2900" dirty="0" smtClean="0"/>
              <a:t> (</a:t>
            </a:r>
            <a:r>
              <a:rPr lang="fi-FI" sz="2900" dirty="0" err="1" smtClean="0"/>
              <a:t>a.k.a</a:t>
            </a:r>
            <a:r>
              <a:rPr lang="fi-FI" sz="2900" dirty="0" smtClean="0"/>
              <a:t>. </a:t>
            </a:r>
            <a:r>
              <a:rPr lang="fi-FI" sz="2900" dirty="0" err="1" smtClean="0"/>
              <a:t>signals</a:t>
            </a:r>
            <a:r>
              <a:rPr lang="fi-FI" sz="2900" dirty="0" smtClean="0"/>
              <a:t>, </a:t>
            </a:r>
            <a:r>
              <a:rPr lang="fi-FI" sz="2900" dirty="0" err="1" smtClean="0"/>
              <a:t>sporaidic</a:t>
            </a:r>
            <a:r>
              <a:rPr lang="fi-FI" sz="2900" dirty="0" smtClean="0"/>
              <a:t> </a:t>
            </a:r>
            <a:r>
              <a:rPr lang="fi-FI" sz="2900" dirty="0" err="1" smtClean="0"/>
              <a:t>causes</a:t>
            </a:r>
            <a:r>
              <a:rPr lang="fi-FI" sz="2900" dirty="0" smtClean="0"/>
              <a:t>, </a:t>
            </a:r>
            <a:r>
              <a:rPr lang="fi-FI" sz="2900" dirty="0" err="1"/>
              <a:t>a</a:t>
            </a:r>
            <a:r>
              <a:rPr lang="fi-FI" sz="2900" dirty="0" err="1" smtClean="0"/>
              <a:t>ssignable</a:t>
            </a:r>
            <a:r>
              <a:rPr lang="fi-FI" sz="2900" dirty="0" smtClean="0"/>
              <a:t> </a:t>
            </a:r>
            <a:r>
              <a:rPr lang="fi-FI" sz="2900" dirty="0" err="1" smtClean="0"/>
              <a:t>causes</a:t>
            </a:r>
            <a:r>
              <a:rPr lang="fi-FI" sz="2900" dirty="0" smtClean="0"/>
              <a:t>, </a:t>
            </a:r>
            <a:r>
              <a:rPr lang="fi-FI" sz="2900" dirty="0" err="1" smtClean="0"/>
              <a:t>unnatural</a:t>
            </a:r>
            <a:r>
              <a:rPr lang="fi-FI" sz="2900" dirty="0" smtClean="0"/>
              <a:t> </a:t>
            </a:r>
            <a:r>
              <a:rPr lang="fi-FI" sz="2900" dirty="0" err="1" smtClean="0"/>
              <a:t>patterns</a:t>
            </a:r>
            <a:r>
              <a:rPr lang="fi-FI" sz="2900" dirty="0" smtClean="0"/>
              <a:t>, </a:t>
            </a:r>
            <a:r>
              <a:rPr lang="fi-FI" sz="2900" dirty="0" err="1" smtClean="0"/>
              <a:t>systematic</a:t>
            </a:r>
            <a:r>
              <a:rPr lang="fi-FI" sz="2900" dirty="0" smtClean="0"/>
              <a:t> </a:t>
            </a:r>
            <a:r>
              <a:rPr lang="fi-FI" sz="2900" dirty="0" err="1" smtClean="0"/>
              <a:t>effects</a:t>
            </a:r>
            <a:r>
              <a:rPr lang="fi-FI" sz="2900" dirty="0" smtClean="0"/>
              <a:t>, </a:t>
            </a:r>
            <a:r>
              <a:rPr lang="fi-FI" sz="2900" dirty="0" err="1" smtClean="0"/>
              <a:t>systematic</a:t>
            </a:r>
            <a:r>
              <a:rPr lang="fi-FI" sz="2900" dirty="0" smtClean="0"/>
              <a:t> </a:t>
            </a:r>
            <a:r>
              <a:rPr lang="fi-FI" sz="2900" dirty="0" err="1" smtClean="0"/>
              <a:t>errors</a:t>
            </a:r>
            <a:r>
              <a:rPr lang="fi-FI" sz="2900" dirty="0" smtClean="0"/>
              <a:t>).</a:t>
            </a:r>
          </a:p>
          <a:p>
            <a:pPr lvl="2"/>
            <a:endParaRPr lang="en-US" sz="2500" dirty="0" smtClean="0"/>
          </a:p>
          <a:p>
            <a:pPr lvl="1"/>
            <a:endParaRPr lang="en-US" dirty="0" smtClean="0"/>
          </a:p>
          <a:p>
            <a:endParaRPr lang="en-US" dirty="0"/>
          </a:p>
        </p:txBody>
      </p:sp>
      <p:sp>
        <p:nvSpPr>
          <p:cNvPr id="6" name="Text Placeholder 5"/>
          <p:cNvSpPr>
            <a:spLocks noGrp="1"/>
          </p:cNvSpPr>
          <p:nvPr>
            <p:ph type="body" sz="quarter" idx="3"/>
          </p:nvPr>
        </p:nvSpPr>
        <p:spPr/>
        <p:txBody>
          <a:bodyPr/>
          <a:lstStyle/>
          <a:p>
            <a:r>
              <a:rPr lang="fi-FI" dirty="0" err="1" smtClean="0"/>
              <a:t>Example</a:t>
            </a:r>
            <a:r>
              <a:rPr lang="fi-FI" dirty="0" smtClean="0"/>
              <a:t> </a:t>
            </a:r>
            <a:r>
              <a:rPr lang="fi-FI" dirty="0" err="1"/>
              <a:t>q</a:t>
            </a:r>
            <a:r>
              <a:rPr lang="fi-FI" dirty="0" err="1" smtClean="0"/>
              <a:t>uotes</a:t>
            </a:r>
            <a:endParaRPr lang="en-US" dirty="0"/>
          </a:p>
        </p:txBody>
      </p:sp>
      <p:sp>
        <p:nvSpPr>
          <p:cNvPr id="7" name="Content Placeholder 6"/>
          <p:cNvSpPr>
            <a:spLocks noGrp="1"/>
          </p:cNvSpPr>
          <p:nvPr>
            <p:ph sz="quarter" idx="4"/>
          </p:nvPr>
        </p:nvSpPr>
        <p:spPr/>
        <p:txBody>
          <a:bodyPr>
            <a:normAutofit fontScale="92500" lnSpcReduction="20000"/>
          </a:bodyPr>
          <a:lstStyle/>
          <a:p>
            <a:r>
              <a:rPr lang="en-US" dirty="0" smtClean="0"/>
              <a:t>“Both pure and applied science have gradually pushed further and further the requirements for accuracy and precision. However, applied science, particularly in the mass production of interchangeable parts, is even more exacting than pure science in certain matters of accuracy and precision.”</a:t>
            </a:r>
          </a:p>
          <a:p>
            <a:r>
              <a:rPr lang="en-US" dirty="0" smtClean="0"/>
              <a:t>“Assignable </a:t>
            </a:r>
            <a:r>
              <a:rPr lang="en-US" dirty="0"/>
              <a:t>causes of variation may be found and eliminated</a:t>
            </a:r>
            <a:r>
              <a:rPr lang="en-US" dirty="0" smtClean="0"/>
              <a:t>.”</a:t>
            </a:r>
          </a:p>
          <a:p>
            <a:endParaRPr lang="en-US" dirty="0"/>
          </a:p>
        </p:txBody>
      </p:sp>
      <p:sp>
        <p:nvSpPr>
          <p:cNvPr id="8" name="TextBox 7"/>
          <p:cNvSpPr txBox="1"/>
          <p:nvPr/>
        </p:nvSpPr>
        <p:spPr>
          <a:xfrm>
            <a:off x="6392253" y="6253232"/>
            <a:ext cx="5365187" cy="338554"/>
          </a:xfrm>
          <a:prstGeom prst="rect">
            <a:avLst/>
          </a:prstGeom>
          <a:noFill/>
        </p:spPr>
        <p:txBody>
          <a:bodyPr wrap="none" rtlCol="0">
            <a:spAutoFit/>
          </a:bodyPr>
          <a:lstStyle/>
          <a:p>
            <a:r>
              <a:rPr lang="en-US" sz="1600" dirty="0" smtClean="0">
                <a:hlinkClick r:id="rId2"/>
              </a:rPr>
              <a:t>http://www.azquotes.com/author/44595-Walter_A_Shewhart</a:t>
            </a:r>
            <a:endParaRPr lang="en-US" sz="1600" dirty="0"/>
          </a:p>
        </p:txBody>
      </p:sp>
    </p:spTree>
    <p:extLst>
      <p:ext uri="{BB962C8B-B14F-4D97-AF65-F5344CB8AC3E}">
        <p14:creationId xmlns:p14="http://schemas.microsoft.com/office/powerpoint/2010/main" val="124530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566837" y="180085"/>
            <a:ext cx="5165090" cy="5608217"/>
            <a:chOff x="6566837" y="180085"/>
            <a:chExt cx="5165090" cy="5608217"/>
          </a:xfrm>
        </p:grpSpPr>
        <p:grpSp>
          <p:nvGrpSpPr>
            <p:cNvPr id="6" name="Group 5"/>
            <p:cNvGrpSpPr/>
            <p:nvPr/>
          </p:nvGrpSpPr>
          <p:grpSpPr>
            <a:xfrm>
              <a:off x="6566837" y="180085"/>
              <a:ext cx="5165090" cy="4805816"/>
              <a:chOff x="6566837" y="117701"/>
              <a:chExt cx="5165090" cy="4805816"/>
            </a:xfrm>
          </p:grpSpPr>
          <p:pic>
            <p:nvPicPr>
              <p:cNvPr id="4" name="Picture 3"/>
              <p:cNvPicPr>
                <a:picLocks noChangeAspect="1"/>
              </p:cNvPicPr>
              <p:nvPr/>
            </p:nvPicPr>
            <p:blipFill>
              <a:blip r:embed="rId2"/>
              <a:stretch>
                <a:fillRect/>
              </a:stretch>
            </p:blipFill>
            <p:spPr>
              <a:xfrm>
                <a:off x="6566837" y="117701"/>
                <a:ext cx="5165090" cy="2604247"/>
              </a:xfrm>
              <a:prstGeom prst="rect">
                <a:avLst/>
              </a:prstGeom>
            </p:spPr>
          </p:pic>
          <p:pic>
            <p:nvPicPr>
              <p:cNvPr id="5" name="Picture 4"/>
              <p:cNvPicPr>
                <a:picLocks noChangeAspect="1"/>
              </p:cNvPicPr>
              <p:nvPr/>
            </p:nvPicPr>
            <p:blipFill>
              <a:blip r:embed="rId3"/>
              <a:stretch>
                <a:fillRect/>
              </a:stretch>
            </p:blipFill>
            <p:spPr>
              <a:xfrm>
                <a:off x="6570217" y="2721948"/>
                <a:ext cx="5161710" cy="2201569"/>
              </a:xfrm>
              <a:prstGeom prst="rect">
                <a:avLst/>
              </a:prstGeom>
            </p:spPr>
          </p:pic>
        </p:grpSp>
        <p:pic>
          <p:nvPicPr>
            <p:cNvPr id="7" name="Picture 6"/>
            <p:cNvPicPr>
              <a:picLocks noChangeAspect="1"/>
            </p:cNvPicPr>
            <p:nvPr/>
          </p:nvPicPr>
          <p:blipFill>
            <a:blip r:embed="rId4"/>
            <a:stretch>
              <a:fillRect/>
            </a:stretch>
          </p:blipFill>
          <p:spPr>
            <a:xfrm>
              <a:off x="6566837" y="4985901"/>
              <a:ext cx="5165090" cy="802401"/>
            </a:xfrm>
            <a:prstGeom prst="rect">
              <a:avLst/>
            </a:prstGeom>
          </p:spPr>
        </p:pic>
      </p:grpSp>
      <p:sp>
        <p:nvSpPr>
          <p:cNvPr id="9" name="TextBox 8"/>
          <p:cNvSpPr txBox="1"/>
          <p:nvPr/>
        </p:nvSpPr>
        <p:spPr>
          <a:xfrm>
            <a:off x="1856513" y="6293311"/>
            <a:ext cx="7783798" cy="369332"/>
          </a:xfrm>
          <a:prstGeom prst="rect">
            <a:avLst/>
          </a:prstGeom>
          <a:noFill/>
        </p:spPr>
        <p:txBody>
          <a:bodyPr wrap="none" rtlCol="0">
            <a:spAutoFit/>
          </a:bodyPr>
          <a:lstStyle/>
          <a:p>
            <a:r>
              <a:rPr lang="en-US" dirty="0">
                <a:hlinkClick r:id="rId5"/>
              </a:rPr>
              <a:t>https://</a:t>
            </a:r>
            <a:r>
              <a:rPr lang="en-US" dirty="0" smtClean="0">
                <a:hlinkClick r:id="rId5"/>
              </a:rPr>
              <a:t>www.linkedin.com/learning/six-sigma-green-belt/spc-charts-for-variables</a:t>
            </a:r>
            <a:endParaRPr lang="en-US" dirty="0"/>
          </a:p>
        </p:txBody>
      </p:sp>
      <p:grpSp>
        <p:nvGrpSpPr>
          <p:cNvPr id="12" name="Group 11"/>
          <p:cNvGrpSpPr/>
          <p:nvPr/>
        </p:nvGrpSpPr>
        <p:grpSpPr>
          <a:xfrm>
            <a:off x="705888" y="2552007"/>
            <a:ext cx="4830390" cy="3655305"/>
            <a:chOff x="365065" y="744069"/>
            <a:chExt cx="5690669" cy="4864727"/>
          </a:xfrm>
        </p:grpSpPr>
        <p:pic>
          <p:nvPicPr>
            <p:cNvPr id="10" name="Picture 9"/>
            <p:cNvPicPr>
              <a:picLocks noChangeAspect="1"/>
            </p:cNvPicPr>
            <p:nvPr/>
          </p:nvPicPr>
          <p:blipFill>
            <a:blip r:embed="rId6"/>
            <a:stretch>
              <a:fillRect/>
            </a:stretch>
          </p:blipFill>
          <p:spPr>
            <a:xfrm>
              <a:off x="365065" y="744069"/>
              <a:ext cx="5690669" cy="4554071"/>
            </a:xfrm>
            <a:prstGeom prst="rect">
              <a:avLst/>
            </a:prstGeom>
          </p:spPr>
        </p:pic>
        <p:pic>
          <p:nvPicPr>
            <p:cNvPr id="11" name="Picture 10"/>
            <p:cNvPicPr>
              <a:picLocks noChangeAspect="1"/>
            </p:cNvPicPr>
            <p:nvPr/>
          </p:nvPicPr>
          <p:blipFill>
            <a:blip r:embed="rId7"/>
            <a:stretch>
              <a:fillRect/>
            </a:stretch>
          </p:blipFill>
          <p:spPr>
            <a:xfrm>
              <a:off x="365065" y="5298139"/>
              <a:ext cx="5690669" cy="310657"/>
            </a:xfrm>
            <a:prstGeom prst="rect">
              <a:avLst/>
            </a:prstGeom>
          </p:spPr>
        </p:pic>
      </p:grpSp>
      <p:pic>
        <p:nvPicPr>
          <p:cNvPr id="13" name="Picture 12"/>
          <p:cNvPicPr>
            <a:picLocks noChangeAspect="1"/>
          </p:cNvPicPr>
          <p:nvPr/>
        </p:nvPicPr>
        <p:blipFill>
          <a:blip r:embed="rId8"/>
          <a:stretch>
            <a:fillRect/>
          </a:stretch>
        </p:blipFill>
        <p:spPr>
          <a:xfrm>
            <a:off x="754712" y="56012"/>
            <a:ext cx="4712491" cy="2346366"/>
          </a:xfrm>
          <a:prstGeom prst="rect">
            <a:avLst/>
          </a:prstGeom>
        </p:spPr>
      </p:pic>
    </p:spTree>
    <p:extLst>
      <p:ext uri="{BB962C8B-B14F-4D97-AF65-F5344CB8AC3E}">
        <p14:creationId xmlns:p14="http://schemas.microsoft.com/office/powerpoint/2010/main" val="3401947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582" y="197163"/>
            <a:ext cx="4696323" cy="2625694"/>
          </a:xfrm>
          <a:prstGeom prst="rect">
            <a:avLst/>
          </a:prstGeom>
        </p:spPr>
      </p:pic>
      <p:pic>
        <p:nvPicPr>
          <p:cNvPr id="3" name="Picture 2"/>
          <p:cNvPicPr>
            <a:picLocks noChangeAspect="1"/>
          </p:cNvPicPr>
          <p:nvPr/>
        </p:nvPicPr>
        <p:blipFill>
          <a:blip r:embed="rId3"/>
          <a:stretch>
            <a:fillRect/>
          </a:stretch>
        </p:blipFill>
        <p:spPr>
          <a:xfrm>
            <a:off x="433455" y="3275859"/>
            <a:ext cx="4653450" cy="2601159"/>
          </a:xfrm>
          <a:prstGeom prst="rect">
            <a:avLst/>
          </a:prstGeom>
        </p:spPr>
      </p:pic>
      <p:sp>
        <p:nvSpPr>
          <p:cNvPr id="4" name="TextBox 3"/>
          <p:cNvSpPr txBox="1"/>
          <p:nvPr/>
        </p:nvSpPr>
        <p:spPr>
          <a:xfrm>
            <a:off x="1924594" y="6383383"/>
            <a:ext cx="7864269" cy="369332"/>
          </a:xfrm>
          <a:prstGeom prst="rect">
            <a:avLst/>
          </a:prstGeom>
          <a:noFill/>
        </p:spPr>
        <p:txBody>
          <a:bodyPr wrap="none" rtlCol="0">
            <a:spAutoFit/>
          </a:bodyPr>
          <a:lstStyle/>
          <a:p>
            <a:r>
              <a:rPr lang="en-US" dirty="0">
                <a:hlinkClick r:id="rId4"/>
              </a:rPr>
              <a:t>https://</a:t>
            </a:r>
            <a:r>
              <a:rPr lang="en-US" dirty="0" smtClean="0">
                <a:hlinkClick r:id="rId4"/>
              </a:rPr>
              <a:t>www.linkedin.com/learning/six-sigma-green-belt/spc-charts-for-attributes</a:t>
            </a:r>
            <a:endParaRPr lang="en-US" dirty="0"/>
          </a:p>
        </p:txBody>
      </p:sp>
      <p:pic>
        <p:nvPicPr>
          <p:cNvPr id="5" name="Picture 4"/>
          <p:cNvPicPr>
            <a:picLocks noChangeAspect="1"/>
          </p:cNvPicPr>
          <p:nvPr/>
        </p:nvPicPr>
        <p:blipFill>
          <a:blip r:embed="rId5"/>
          <a:stretch>
            <a:fillRect/>
          </a:stretch>
        </p:blipFill>
        <p:spPr>
          <a:xfrm>
            <a:off x="5491533" y="1317718"/>
            <a:ext cx="6370362" cy="4062150"/>
          </a:xfrm>
          <a:prstGeom prst="rect">
            <a:avLst/>
          </a:prstGeom>
        </p:spPr>
      </p:pic>
    </p:spTree>
    <p:extLst>
      <p:ext uri="{BB962C8B-B14F-4D97-AF65-F5344CB8AC3E}">
        <p14:creationId xmlns:p14="http://schemas.microsoft.com/office/powerpoint/2010/main" val="3332925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84962" y="761999"/>
            <a:ext cx="6222550" cy="5036484"/>
          </a:xfrm>
          <a:prstGeom prst="rect">
            <a:avLst/>
          </a:prstGeom>
        </p:spPr>
      </p:pic>
      <p:pic>
        <p:nvPicPr>
          <p:cNvPr id="4" name="Picture 3"/>
          <p:cNvPicPr>
            <a:picLocks noChangeAspect="1"/>
          </p:cNvPicPr>
          <p:nvPr/>
        </p:nvPicPr>
        <p:blipFill>
          <a:blip r:embed="rId3"/>
          <a:stretch>
            <a:fillRect/>
          </a:stretch>
        </p:blipFill>
        <p:spPr>
          <a:xfrm>
            <a:off x="534241" y="2726292"/>
            <a:ext cx="4320268" cy="3072191"/>
          </a:xfrm>
          <a:prstGeom prst="rect">
            <a:avLst/>
          </a:prstGeom>
        </p:spPr>
      </p:pic>
      <p:pic>
        <p:nvPicPr>
          <p:cNvPr id="5" name="Picture 4"/>
          <p:cNvPicPr>
            <a:picLocks noChangeAspect="1"/>
          </p:cNvPicPr>
          <p:nvPr/>
        </p:nvPicPr>
        <p:blipFill>
          <a:blip r:embed="rId4"/>
          <a:stretch>
            <a:fillRect/>
          </a:stretch>
        </p:blipFill>
        <p:spPr>
          <a:xfrm>
            <a:off x="534241" y="761999"/>
            <a:ext cx="4345956" cy="1518467"/>
          </a:xfrm>
          <a:prstGeom prst="rect">
            <a:avLst/>
          </a:prstGeom>
        </p:spPr>
      </p:pic>
      <p:sp>
        <p:nvSpPr>
          <p:cNvPr id="6" name="TextBox 5"/>
          <p:cNvSpPr txBox="1"/>
          <p:nvPr/>
        </p:nvSpPr>
        <p:spPr>
          <a:xfrm>
            <a:off x="2006849" y="6244309"/>
            <a:ext cx="7783798" cy="369332"/>
          </a:xfrm>
          <a:prstGeom prst="rect">
            <a:avLst/>
          </a:prstGeom>
          <a:noFill/>
        </p:spPr>
        <p:txBody>
          <a:bodyPr wrap="none" rtlCol="0">
            <a:spAutoFit/>
          </a:bodyPr>
          <a:lstStyle/>
          <a:p>
            <a:r>
              <a:rPr lang="en-US" dirty="0">
                <a:hlinkClick r:id="rId5"/>
              </a:rPr>
              <a:t>https://</a:t>
            </a:r>
            <a:r>
              <a:rPr lang="en-US" dirty="0" smtClean="0">
                <a:hlinkClick r:id="rId5"/>
              </a:rPr>
              <a:t>www.linkedin.com/learning/six-sigma-green-belt/spc-charts-for-variables</a:t>
            </a:r>
            <a:endParaRPr lang="en-US" dirty="0"/>
          </a:p>
        </p:txBody>
      </p:sp>
    </p:spTree>
    <p:extLst>
      <p:ext uri="{BB962C8B-B14F-4D97-AF65-F5344CB8AC3E}">
        <p14:creationId xmlns:p14="http://schemas.microsoft.com/office/powerpoint/2010/main" val="3863241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9015" y="400748"/>
            <a:ext cx="9356627" cy="5653886"/>
          </a:xfrm>
          <a:prstGeom prst="rect">
            <a:avLst/>
          </a:prstGeom>
        </p:spPr>
      </p:pic>
      <p:sp>
        <p:nvSpPr>
          <p:cNvPr id="6" name="TextBox 5"/>
          <p:cNvSpPr txBox="1"/>
          <p:nvPr/>
        </p:nvSpPr>
        <p:spPr>
          <a:xfrm>
            <a:off x="4175058" y="6365030"/>
            <a:ext cx="3989875" cy="369332"/>
          </a:xfrm>
          <a:prstGeom prst="rect">
            <a:avLst/>
          </a:prstGeom>
          <a:noFill/>
        </p:spPr>
        <p:txBody>
          <a:bodyPr wrap="none" rtlCol="0">
            <a:spAutoFit/>
          </a:bodyPr>
          <a:lstStyle/>
          <a:p>
            <a:r>
              <a:rPr lang="en-US" dirty="0" smtClean="0">
                <a:hlinkClick r:id="rId3"/>
              </a:rPr>
              <a:t>http://dl4a.org/uploads/pdf/581SPC.pdf</a:t>
            </a:r>
            <a:endParaRPr lang="en-US" dirty="0" smtClean="0">
              <a:hlinkClick r:id="rId4"/>
            </a:endParaRPr>
          </a:p>
        </p:txBody>
      </p:sp>
      <p:sp>
        <p:nvSpPr>
          <p:cNvPr id="2" name="TextBox 1"/>
          <p:cNvSpPr txBox="1"/>
          <p:nvPr/>
        </p:nvSpPr>
        <p:spPr>
          <a:xfrm>
            <a:off x="10293533" y="2442753"/>
            <a:ext cx="1567542" cy="3539430"/>
          </a:xfrm>
          <a:prstGeom prst="rect">
            <a:avLst/>
          </a:prstGeom>
          <a:noFill/>
        </p:spPr>
        <p:txBody>
          <a:bodyPr wrap="square" rtlCol="0">
            <a:spAutoFit/>
          </a:bodyPr>
          <a:lstStyle/>
          <a:p>
            <a:r>
              <a:rPr lang="en-US" sz="1600" dirty="0"/>
              <a:t>exponentially weighted moving average (EWMA) control chart or cumulative sum (CUSUM) control chart and </a:t>
            </a:r>
            <a:r>
              <a:rPr lang="en-US" sz="1600" dirty="0" err="1"/>
              <a:t>statespace</a:t>
            </a:r>
            <a:r>
              <a:rPr lang="en-US" sz="1600" dirty="0"/>
              <a:t> models or autoregressive integrated moving average (ARIMA) </a:t>
            </a:r>
            <a:r>
              <a:rPr lang="en-US" sz="1600" dirty="0" smtClean="0"/>
              <a:t>models</a:t>
            </a:r>
            <a:endParaRPr lang="en-US" sz="1600" dirty="0"/>
          </a:p>
        </p:txBody>
      </p:sp>
    </p:spTree>
    <p:extLst>
      <p:ext uri="{BB962C8B-B14F-4D97-AF65-F5344CB8AC3E}">
        <p14:creationId xmlns:p14="http://schemas.microsoft.com/office/powerpoint/2010/main" val="3796576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14094" y="310160"/>
            <a:ext cx="6234114" cy="6437485"/>
          </a:xfrm>
          <a:prstGeom prst="rect">
            <a:avLst/>
          </a:prstGeom>
        </p:spPr>
      </p:pic>
      <p:sp>
        <p:nvSpPr>
          <p:cNvPr id="4" name="TextBox 3"/>
          <p:cNvSpPr txBox="1"/>
          <p:nvPr/>
        </p:nvSpPr>
        <p:spPr>
          <a:xfrm>
            <a:off x="261257" y="1658983"/>
            <a:ext cx="1483868" cy="369332"/>
          </a:xfrm>
          <a:prstGeom prst="rect">
            <a:avLst/>
          </a:prstGeom>
          <a:solidFill>
            <a:srgbClr val="FFFF00"/>
          </a:solidFill>
        </p:spPr>
        <p:txBody>
          <a:bodyPr wrap="none" rtlCol="0">
            <a:spAutoFit/>
          </a:bodyPr>
          <a:lstStyle/>
          <a:p>
            <a:r>
              <a:rPr lang="fi-FI" dirty="0" err="1" smtClean="0"/>
              <a:t>Let’s</a:t>
            </a:r>
            <a:r>
              <a:rPr lang="fi-FI" dirty="0" smtClean="0"/>
              <a:t> </a:t>
            </a:r>
            <a:r>
              <a:rPr lang="fi-FI" dirty="0" err="1" smtClean="0"/>
              <a:t>practise</a:t>
            </a:r>
            <a:r>
              <a:rPr lang="fi-FI" dirty="0" smtClean="0"/>
              <a:t>!</a:t>
            </a:r>
            <a:endParaRPr lang="en-US" dirty="0"/>
          </a:p>
        </p:txBody>
      </p:sp>
    </p:spTree>
    <p:extLst>
      <p:ext uri="{BB962C8B-B14F-4D97-AF65-F5344CB8AC3E}">
        <p14:creationId xmlns:p14="http://schemas.microsoft.com/office/powerpoint/2010/main" val="3150985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7926" y="3550912"/>
            <a:ext cx="5569948" cy="2851108"/>
          </a:xfrm>
          <a:prstGeom prst="rect">
            <a:avLst/>
          </a:prstGeom>
        </p:spPr>
      </p:pic>
      <p:sp>
        <p:nvSpPr>
          <p:cNvPr id="7" name="TextBox 6"/>
          <p:cNvSpPr txBox="1"/>
          <p:nvPr/>
        </p:nvSpPr>
        <p:spPr>
          <a:xfrm>
            <a:off x="320431" y="245586"/>
            <a:ext cx="6979138" cy="369332"/>
          </a:xfrm>
          <a:prstGeom prst="rect">
            <a:avLst/>
          </a:prstGeom>
          <a:noFill/>
        </p:spPr>
        <p:txBody>
          <a:bodyPr wrap="square" rtlCol="0">
            <a:spAutoFit/>
          </a:bodyPr>
          <a:lstStyle/>
          <a:p>
            <a:r>
              <a:rPr lang="fi-FI" dirty="0" smtClean="0"/>
              <a:t>UCL = 1,5+3*0,15 = </a:t>
            </a:r>
            <a:r>
              <a:rPr lang="fi-FI" dirty="0"/>
              <a:t>1,959</a:t>
            </a:r>
            <a:r>
              <a:rPr lang="fi-FI" dirty="0" smtClean="0"/>
              <a:t> and LCL = 1,5-3*0,15 = 1,051  </a:t>
            </a:r>
            <a:endParaRPr lang="en-US" dirty="0"/>
          </a:p>
        </p:txBody>
      </p:sp>
      <p:sp>
        <p:nvSpPr>
          <p:cNvPr id="9" name="TextBox 8"/>
          <p:cNvSpPr txBox="1"/>
          <p:nvPr/>
        </p:nvSpPr>
        <p:spPr>
          <a:xfrm>
            <a:off x="7625884" y="237093"/>
            <a:ext cx="4143185" cy="369332"/>
          </a:xfrm>
          <a:prstGeom prst="rect">
            <a:avLst/>
          </a:prstGeom>
          <a:noFill/>
        </p:spPr>
        <p:txBody>
          <a:bodyPr wrap="none" rtlCol="0">
            <a:spAutoFit/>
          </a:bodyPr>
          <a:lstStyle/>
          <a:p>
            <a:r>
              <a:rPr lang="fi-FI" dirty="0" smtClean="0"/>
              <a:t>CL = </a:t>
            </a:r>
            <a:r>
              <a:rPr lang="fi-FI" dirty="0" err="1" smtClean="0"/>
              <a:t>mean</a:t>
            </a:r>
            <a:r>
              <a:rPr lang="fi-FI" dirty="0" smtClean="0"/>
              <a:t>, UCL = 1,7013 and LCL = 1,2987</a:t>
            </a:r>
            <a:endParaRPr lang="en-US" dirty="0"/>
          </a:p>
        </p:txBody>
      </p:sp>
      <p:pic>
        <p:nvPicPr>
          <p:cNvPr id="13" name="Picture 12"/>
          <p:cNvPicPr>
            <a:picLocks noChangeAspect="1"/>
          </p:cNvPicPr>
          <p:nvPr/>
        </p:nvPicPr>
        <p:blipFill>
          <a:blip r:embed="rId3"/>
          <a:stretch>
            <a:fillRect/>
          </a:stretch>
        </p:blipFill>
        <p:spPr>
          <a:xfrm>
            <a:off x="7398339" y="768465"/>
            <a:ext cx="4410075" cy="2638425"/>
          </a:xfrm>
          <a:prstGeom prst="rect">
            <a:avLst/>
          </a:prstGeom>
        </p:spPr>
      </p:pic>
      <p:graphicFrame>
        <p:nvGraphicFramePr>
          <p:cNvPr id="12" name="Chart 11"/>
          <p:cNvGraphicFramePr>
            <a:graphicFrameLocks/>
          </p:cNvGraphicFramePr>
          <p:nvPr>
            <p:extLst>
              <p:ext uri="{D42A27DB-BD31-4B8C-83A1-F6EECF244321}">
                <p14:modId xmlns:p14="http://schemas.microsoft.com/office/powerpoint/2010/main" val="262949672"/>
              </p:ext>
            </p:extLst>
          </p:nvPr>
        </p:nvGraphicFramePr>
        <p:xfrm>
          <a:off x="607751" y="744572"/>
          <a:ext cx="4640350" cy="264765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3" name="TextBox 2"/>
              <p:cNvSpPr txBox="1"/>
              <p:nvPr/>
            </p:nvSpPr>
            <p:spPr>
              <a:xfrm>
                <a:off x="8266314" y="3629795"/>
                <a:ext cx="3080523" cy="519053"/>
              </a:xfrm>
              <a:prstGeom prst="rect">
                <a:avLst/>
              </a:prstGeom>
              <a:noFill/>
            </p:spPr>
            <p:txBody>
              <a:bodyPr wrap="none" lIns="0" tIns="0" rIns="0" bIns="0" rtlCol="0">
                <a:spAutoFit/>
              </a:bodyPr>
              <a:lstStyle/>
              <a:p>
                <a:r>
                  <a:rPr lang="en-US" dirty="0"/>
                  <a:t>s</a:t>
                </a:r>
                <a:r>
                  <a:rPr lang="en-US" dirty="0" smtClean="0"/>
                  <a:t> </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ad>
                          <m:radPr>
                            <m:degHide m:val="on"/>
                            <m:ctrlPr>
                              <a:rPr lang="en-US" i="1" smtClean="0">
                                <a:latin typeface="Cambria Math" panose="02040503050406030204" pitchFamily="18" charset="0"/>
                              </a:rPr>
                            </m:ctrlPr>
                          </m:radPr>
                          <m:deg/>
                          <m:e>
                            <m:r>
                              <a:rPr lang="fi-FI" b="0" i="1" smtClean="0">
                                <a:latin typeface="Cambria Math" panose="02040503050406030204" pitchFamily="18" charset="0"/>
                              </a:rPr>
                              <m:t>𝑠𝑢𝑚𝑚𝑎𝑟𝑖𝑧𝑒𝑑</m:t>
                            </m:r>
                            <m:r>
                              <a:rPr lang="fi-FI" b="0" i="1" smtClean="0">
                                <a:latin typeface="Cambria Math" panose="02040503050406030204" pitchFamily="18" charset="0"/>
                              </a:rPr>
                              <m:t> </m:t>
                            </m:r>
                            <m:r>
                              <a:rPr lang="fi-FI" b="0" i="1" smtClean="0">
                                <a:latin typeface="Cambria Math" panose="02040503050406030204" pitchFamily="18" charset="0"/>
                              </a:rPr>
                              <m:t>𝑠𝑎𝑚𝑝𝑙𝑒</m:t>
                            </m:r>
                            <m:r>
                              <a:rPr lang="fi-FI" b="0" i="1" smtClean="0">
                                <a:latin typeface="Cambria Math" panose="02040503050406030204" pitchFamily="18" charset="0"/>
                              </a:rPr>
                              <m:t> </m:t>
                            </m:r>
                            <m:r>
                              <a:rPr lang="fi-FI" b="0" i="1" smtClean="0">
                                <a:latin typeface="Cambria Math" panose="02040503050406030204" pitchFamily="18" charset="0"/>
                              </a:rPr>
                              <m:t>𝑣𝑎𝑟𝑖𝑎𝑛𝑐𝑒𝑠</m:t>
                            </m:r>
                          </m:e>
                        </m:rad>
                      </m:num>
                      <m:den>
                        <m:rad>
                          <m:radPr>
                            <m:degHide m:val="on"/>
                            <m:ctrlPr>
                              <a:rPr lang="en-US" i="1" smtClean="0">
                                <a:latin typeface="Cambria Math" panose="02040503050406030204" pitchFamily="18" charset="0"/>
                              </a:rPr>
                            </m:ctrlPr>
                          </m:radPr>
                          <m:deg/>
                          <m:e>
                            <m:r>
                              <a:rPr lang="fi-FI" b="0" i="1" smtClean="0">
                                <a:latin typeface="Cambria Math" panose="02040503050406030204" pitchFamily="18" charset="0"/>
                              </a:rPr>
                              <m:t>𝑠𝑎𝑚𝑝𝑙𝑒</m:t>
                            </m:r>
                            <m:r>
                              <a:rPr lang="fi-FI" b="0" i="1" smtClean="0">
                                <a:latin typeface="Cambria Math" panose="02040503050406030204" pitchFamily="18" charset="0"/>
                              </a:rPr>
                              <m:t> </m:t>
                            </m:r>
                            <m:r>
                              <a:rPr lang="fi-FI" b="0" i="1" smtClean="0">
                                <a:latin typeface="Cambria Math" panose="02040503050406030204" pitchFamily="18" charset="0"/>
                              </a:rPr>
                              <m:t>𝑠𝑖𝑧𝑒</m:t>
                            </m:r>
                          </m:e>
                        </m:rad>
                      </m:den>
                    </m:f>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266314" y="3629795"/>
                <a:ext cx="3080523" cy="519053"/>
              </a:xfrm>
              <a:prstGeom prst="rect">
                <a:avLst/>
              </a:prstGeom>
              <a:blipFill>
                <a:blip r:embed="rId5"/>
                <a:stretch>
                  <a:fillRect l="-4554" b="-4651"/>
                </a:stretch>
              </a:blipFill>
            </p:spPr>
            <p:txBody>
              <a:bodyPr/>
              <a:lstStyle/>
              <a:p>
                <a:r>
                  <a:rPr lang="en-US">
                    <a:noFill/>
                  </a:rPr>
                  <a:t> </a:t>
                </a:r>
              </a:p>
            </p:txBody>
          </p:sp>
        </mc:Fallback>
      </mc:AlternateContent>
    </p:spTree>
    <p:extLst>
      <p:ext uri="{BB962C8B-B14F-4D97-AF65-F5344CB8AC3E}">
        <p14:creationId xmlns:p14="http://schemas.microsoft.com/office/powerpoint/2010/main" val="30608274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36727" y="3918975"/>
            <a:ext cx="3292793" cy="1551013"/>
          </a:xfrm>
          <a:prstGeom prst="rect">
            <a:avLst/>
          </a:prstGeom>
        </p:spPr>
      </p:pic>
      <p:pic>
        <p:nvPicPr>
          <p:cNvPr id="7" name="Picture 6"/>
          <p:cNvPicPr>
            <a:picLocks noChangeAspect="1"/>
          </p:cNvPicPr>
          <p:nvPr/>
        </p:nvPicPr>
        <p:blipFill>
          <a:blip r:embed="rId3"/>
          <a:stretch>
            <a:fillRect/>
          </a:stretch>
        </p:blipFill>
        <p:spPr>
          <a:xfrm>
            <a:off x="1" y="3870500"/>
            <a:ext cx="3506954" cy="1507904"/>
          </a:xfrm>
          <a:prstGeom prst="rect">
            <a:avLst/>
          </a:prstGeom>
        </p:spPr>
      </p:pic>
      <p:pic>
        <p:nvPicPr>
          <p:cNvPr id="8" name="Picture 7"/>
          <p:cNvPicPr>
            <a:picLocks noChangeAspect="1"/>
          </p:cNvPicPr>
          <p:nvPr/>
        </p:nvPicPr>
        <p:blipFill>
          <a:blip r:embed="rId4"/>
          <a:stretch>
            <a:fillRect/>
          </a:stretch>
        </p:blipFill>
        <p:spPr>
          <a:xfrm>
            <a:off x="3506954" y="3306026"/>
            <a:ext cx="4971801" cy="3456692"/>
          </a:xfrm>
          <a:prstGeom prst="rect">
            <a:avLst/>
          </a:prstGeom>
        </p:spPr>
      </p:pic>
      <p:sp>
        <p:nvSpPr>
          <p:cNvPr id="11" name="TextBox 10"/>
          <p:cNvSpPr txBox="1"/>
          <p:nvPr/>
        </p:nvSpPr>
        <p:spPr>
          <a:xfrm>
            <a:off x="8000747" y="192944"/>
            <a:ext cx="4243598" cy="369332"/>
          </a:xfrm>
          <a:prstGeom prst="rect">
            <a:avLst/>
          </a:prstGeom>
          <a:noFill/>
        </p:spPr>
        <p:txBody>
          <a:bodyPr wrap="none" rtlCol="0">
            <a:spAutoFit/>
          </a:bodyPr>
          <a:lstStyle/>
          <a:p>
            <a:r>
              <a:rPr lang="fi-FI" dirty="0" smtClean="0"/>
              <a:t>CL= X-</a:t>
            </a:r>
            <a:r>
              <a:rPr lang="fi-FI" dirty="0" err="1" smtClean="0"/>
              <a:t>bar</a:t>
            </a:r>
            <a:r>
              <a:rPr lang="fi-FI" dirty="0" smtClean="0"/>
              <a:t>-</a:t>
            </a:r>
            <a:r>
              <a:rPr lang="fi-FI" dirty="0" err="1" smtClean="0"/>
              <a:t>bar</a:t>
            </a:r>
            <a:r>
              <a:rPr lang="fi-FI" dirty="0" smtClean="0"/>
              <a:t>, UCL = 1,693 and LCL = 1,318 </a:t>
            </a:r>
            <a:endParaRPr lang="en-US" dirty="0"/>
          </a:p>
        </p:txBody>
      </p:sp>
      <p:sp>
        <p:nvSpPr>
          <p:cNvPr id="13" name="TextBox 12"/>
          <p:cNvSpPr txBox="1"/>
          <p:nvPr/>
        </p:nvSpPr>
        <p:spPr>
          <a:xfrm>
            <a:off x="595322" y="282870"/>
            <a:ext cx="3509422" cy="369332"/>
          </a:xfrm>
          <a:prstGeom prst="rect">
            <a:avLst/>
          </a:prstGeom>
          <a:noFill/>
        </p:spPr>
        <p:txBody>
          <a:bodyPr wrap="none" rtlCol="0">
            <a:spAutoFit/>
          </a:bodyPr>
          <a:lstStyle/>
          <a:p>
            <a:r>
              <a:rPr lang="fi-FI" dirty="0" smtClean="0"/>
              <a:t>CL = R-</a:t>
            </a:r>
            <a:r>
              <a:rPr lang="fi-FI" dirty="0" err="1" smtClean="0"/>
              <a:t>bar</a:t>
            </a:r>
            <a:r>
              <a:rPr lang="fi-FI" dirty="0" smtClean="0"/>
              <a:t>, UCL = 0,687 and LCL = 0 </a:t>
            </a:r>
            <a:endParaRPr lang="en-US" dirty="0"/>
          </a:p>
        </p:txBody>
      </p:sp>
      <p:sp>
        <p:nvSpPr>
          <p:cNvPr id="14" name="TextBox 13"/>
          <p:cNvSpPr txBox="1"/>
          <p:nvPr/>
        </p:nvSpPr>
        <p:spPr>
          <a:xfrm>
            <a:off x="4503484" y="192944"/>
            <a:ext cx="3361606" cy="2862322"/>
          </a:xfrm>
          <a:prstGeom prst="rect">
            <a:avLst/>
          </a:prstGeom>
          <a:noFill/>
        </p:spPr>
        <p:txBody>
          <a:bodyPr wrap="square" rtlCol="0">
            <a:spAutoFit/>
          </a:bodyPr>
          <a:lstStyle/>
          <a:p>
            <a:r>
              <a:rPr lang="en-US" dirty="0"/>
              <a:t>Evaluate the stability of the </a:t>
            </a:r>
            <a:r>
              <a:rPr lang="en-US" dirty="0" smtClean="0"/>
              <a:t>Range (R) chart </a:t>
            </a:r>
            <a:r>
              <a:rPr lang="en-US" dirty="0"/>
              <a:t>before drawing any conclusions about the Averages (X-bar) </a:t>
            </a:r>
            <a:r>
              <a:rPr lang="en-US" dirty="0" smtClean="0"/>
              <a:t>chart </a:t>
            </a:r>
            <a:r>
              <a:rPr lang="en-US" dirty="0"/>
              <a:t>- if the </a:t>
            </a:r>
            <a:r>
              <a:rPr lang="en-US" dirty="0" smtClean="0"/>
              <a:t>R chart </a:t>
            </a:r>
            <a:r>
              <a:rPr lang="en-US" dirty="0"/>
              <a:t>is out of control, the control limits on the </a:t>
            </a:r>
            <a:r>
              <a:rPr lang="en-US" dirty="0" smtClean="0"/>
              <a:t>X-bar chart </a:t>
            </a:r>
            <a:r>
              <a:rPr lang="en-US" dirty="0"/>
              <a:t>will be </a:t>
            </a:r>
            <a:r>
              <a:rPr lang="en-US" dirty="0" smtClean="0"/>
              <a:t>unreliable.</a:t>
            </a:r>
          </a:p>
          <a:p>
            <a:r>
              <a:rPr lang="en-US" dirty="0" smtClean="0"/>
              <a:t>If </a:t>
            </a:r>
            <a:r>
              <a:rPr lang="en-US" dirty="0"/>
              <a:t>the subgroup size </a:t>
            </a:r>
            <a:r>
              <a:rPr lang="en-US" dirty="0" smtClean="0"/>
              <a:t>&gt; 8/9, </a:t>
            </a:r>
            <a:r>
              <a:rPr lang="en-US" dirty="0"/>
              <a:t>the range chart is replaced by a chart of the subgroup standard deviation, or S chart.</a:t>
            </a:r>
          </a:p>
        </p:txBody>
      </p:sp>
      <p:pic>
        <p:nvPicPr>
          <p:cNvPr id="18" name="Picture 17"/>
          <p:cNvPicPr>
            <a:picLocks noChangeAspect="1"/>
          </p:cNvPicPr>
          <p:nvPr/>
        </p:nvPicPr>
        <p:blipFill>
          <a:blip r:embed="rId5"/>
          <a:stretch>
            <a:fillRect/>
          </a:stretch>
        </p:blipFill>
        <p:spPr>
          <a:xfrm>
            <a:off x="243511" y="816623"/>
            <a:ext cx="4078597" cy="2384276"/>
          </a:xfrm>
          <a:prstGeom prst="rect">
            <a:avLst/>
          </a:prstGeom>
        </p:spPr>
      </p:pic>
      <p:pic>
        <p:nvPicPr>
          <p:cNvPr id="19" name="Picture 18"/>
          <p:cNvPicPr>
            <a:picLocks noChangeAspect="1"/>
          </p:cNvPicPr>
          <p:nvPr/>
        </p:nvPicPr>
        <p:blipFill>
          <a:blip r:embed="rId6"/>
          <a:stretch>
            <a:fillRect/>
          </a:stretch>
        </p:blipFill>
        <p:spPr>
          <a:xfrm>
            <a:off x="8046467" y="800754"/>
            <a:ext cx="4042938" cy="2390985"/>
          </a:xfrm>
          <a:prstGeom prst="rect">
            <a:avLst/>
          </a:prstGeom>
        </p:spPr>
      </p:pic>
    </p:spTree>
    <p:extLst>
      <p:ext uri="{BB962C8B-B14F-4D97-AF65-F5344CB8AC3E}">
        <p14:creationId xmlns:p14="http://schemas.microsoft.com/office/powerpoint/2010/main" val="26261693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506954" y="3306026"/>
            <a:ext cx="4971801" cy="3456692"/>
          </a:xfrm>
          <a:prstGeom prst="rect">
            <a:avLst/>
          </a:prstGeom>
        </p:spPr>
      </p:pic>
      <p:sp>
        <p:nvSpPr>
          <p:cNvPr id="11" name="TextBox 10"/>
          <p:cNvSpPr txBox="1"/>
          <p:nvPr/>
        </p:nvSpPr>
        <p:spPr>
          <a:xfrm>
            <a:off x="8000747" y="192944"/>
            <a:ext cx="4243598" cy="369332"/>
          </a:xfrm>
          <a:prstGeom prst="rect">
            <a:avLst/>
          </a:prstGeom>
          <a:noFill/>
        </p:spPr>
        <p:txBody>
          <a:bodyPr wrap="none" rtlCol="0">
            <a:spAutoFit/>
          </a:bodyPr>
          <a:lstStyle/>
          <a:p>
            <a:r>
              <a:rPr lang="fi-FI" dirty="0" smtClean="0"/>
              <a:t>CL= X-</a:t>
            </a:r>
            <a:r>
              <a:rPr lang="fi-FI" dirty="0" err="1" smtClean="0"/>
              <a:t>bar</a:t>
            </a:r>
            <a:r>
              <a:rPr lang="fi-FI" dirty="0" smtClean="0"/>
              <a:t>-</a:t>
            </a:r>
            <a:r>
              <a:rPr lang="fi-FI" dirty="0" err="1" smtClean="0"/>
              <a:t>bar</a:t>
            </a:r>
            <a:r>
              <a:rPr lang="fi-FI" dirty="0" smtClean="0"/>
              <a:t>, UCL = 1,969 and LCL = 1,042 </a:t>
            </a:r>
            <a:endParaRPr lang="en-US" dirty="0"/>
          </a:p>
        </p:txBody>
      </p:sp>
      <p:sp>
        <p:nvSpPr>
          <p:cNvPr id="13" name="TextBox 12"/>
          <p:cNvSpPr txBox="1"/>
          <p:nvPr/>
        </p:nvSpPr>
        <p:spPr>
          <a:xfrm>
            <a:off x="595322" y="282870"/>
            <a:ext cx="3474156" cy="369332"/>
          </a:xfrm>
          <a:prstGeom prst="rect">
            <a:avLst/>
          </a:prstGeom>
          <a:noFill/>
        </p:spPr>
        <p:txBody>
          <a:bodyPr wrap="none" rtlCol="0">
            <a:spAutoFit/>
          </a:bodyPr>
          <a:lstStyle/>
          <a:p>
            <a:r>
              <a:rPr lang="fi-FI" dirty="0" smtClean="0"/>
              <a:t>CL = s-</a:t>
            </a:r>
            <a:r>
              <a:rPr lang="fi-FI" dirty="0" err="1" smtClean="0"/>
              <a:t>bar</a:t>
            </a:r>
            <a:r>
              <a:rPr lang="fi-FI" dirty="0" smtClean="0"/>
              <a:t>, UCL = 0,294 and LCL = 0 </a:t>
            </a:r>
            <a:endParaRPr lang="en-US" dirty="0"/>
          </a:p>
        </p:txBody>
      </p:sp>
      <p:sp>
        <p:nvSpPr>
          <p:cNvPr id="14" name="TextBox 13"/>
          <p:cNvSpPr txBox="1"/>
          <p:nvPr/>
        </p:nvSpPr>
        <p:spPr>
          <a:xfrm>
            <a:off x="4503484" y="192944"/>
            <a:ext cx="3361606" cy="2308324"/>
          </a:xfrm>
          <a:prstGeom prst="rect">
            <a:avLst/>
          </a:prstGeom>
          <a:noFill/>
        </p:spPr>
        <p:txBody>
          <a:bodyPr wrap="square" rtlCol="0">
            <a:spAutoFit/>
          </a:bodyPr>
          <a:lstStyle/>
          <a:p>
            <a:r>
              <a:rPr lang="en-US" dirty="0" smtClean="0"/>
              <a:t>X-s </a:t>
            </a:r>
            <a:r>
              <a:rPr lang="en-US" dirty="0"/>
              <a:t>charts </a:t>
            </a:r>
            <a:r>
              <a:rPr lang="en-US" dirty="0" smtClean="0"/>
              <a:t>can be used for </a:t>
            </a:r>
            <a:r>
              <a:rPr lang="en-US" dirty="0"/>
              <a:t>any subgroup size greater than </a:t>
            </a:r>
            <a:r>
              <a:rPr lang="en-US" dirty="0" smtClean="0"/>
              <a:t>1. X-s charts should be used when </a:t>
            </a:r>
            <a:r>
              <a:rPr lang="en-US" dirty="0"/>
              <a:t>the subgroup size is </a:t>
            </a:r>
            <a:r>
              <a:rPr lang="en-US" dirty="0" smtClean="0"/>
              <a:t>unequal, 10 </a:t>
            </a:r>
            <a:r>
              <a:rPr lang="en-US" dirty="0"/>
              <a:t>or more. The standard deviation gives a better estimate of the variation in large subgroups than the range does</a:t>
            </a:r>
            <a:r>
              <a:rPr lang="en-US" dirty="0" smtClean="0"/>
              <a:t>. </a:t>
            </a:r>
            <a:endParaRPr lang="en-US" sz="1050" dirty="0"/>
          </a:p>
        </p:txBody>
      </p:sp>
      <p:grpSp>
        <p:nvGrpSpPr>
          <p:cNvPr id="4" name="Group 3"/>
          <p:cNvGrpSpPr/>
          <p:nvPr/>
        </p:nvGrpSpPr>
        <p:grpSpPr>
          <a:xfrm>
            <a:off x="8636727" y="3918975"/>
            <a:ext cx="3292793" cy="1551013"/>
            <a:chOff x="8636727" y="3918975"/>
            <a:chExt cx="3292793" cy="1551013"/>
          </a:xfrm>
        </p:grpSpPr>
        <p:pic>
          <p:nvPicPr>
            <p:cNvPr id="3" name="Picture 2"/>
            <p:cNvPicPr>
              <a:picLocks noChangeAspect="1"/>
            </p:cNvPicPr>
            <p:nvPr/>
          </p:nvPicPr>
          <p:blipFill>
            <a:blip r:embed="rId3"/>
            <a:stretch>
              <a:fillRect/>
            </a:stretch>
          </p:blipFill>
          <p:spPr>
            <a:xfrm>
              <a:off x="8636727" y="3918975"/>
              <a:ext cx="3292793" cy="1551013"/>
            </a:xfrm>
            <a:prstGeom prst="rect">
              <a:avLst/>
            </a:prstGeom>
          </p:spPr>
        </p:pic>
        <p:pic>
          <p:nvPicPr>
            <p:cNvPr id="2" name="Picture 1"/>
            <p:cNvPicPr>
              <a:picLocks noChangeAspect="1"/>
            </p:cNvPicPr>
            <p:nvPr/>
          </p:nvPicPr>
          <p:blipFill>
            <a:blip r:embed="rId4"/>
            <a:stretch>
              <a:fillRect/>
            </a:stretch>
          </p:blipFill>
          <p:spPr>
            <a:xfrm>
              <a:off x="9268710" y="4346038"/>
              <a:ext cx="2028825" cy="1123950"/>
            </a:xfrm>
            <a:prstGeom prst="rect">
              <a:avLst/>
            </a:prstGeom>
          </p:spPr>
        </p:pic>
      </p:grpSp>
      <p:grpSp>
        <p:nvGrpSpPr>
          <p:cNvPr id="9" name="Group 8"/>
          <p:cNvGrpSpPr/>
          <p:nvPr/>
        </p:nvGrpSpPr>
        <p:grpSpPr>
          <a:xfrm>
            <a:off x="1" y="3870500"/>
            <a:ext cx="3506954" cy="1507904"/>
            <a:chOff x="1" y="3870500"/>
            <a:chExt cx="3506954" cy="1507904"/>
          </a:xfrm>
        </p:grpSpPr>
        <p:pic>
          <p:nvPicPr>
            <p:cNvPr id="7" name="Picture 6"/>
            <p:cNvPicPr>
              <a:picLocks noChangeAspect="1"/>
            </p:cNvPicPr>
            <p:nvPr/>
          </p:nvPicPr>
          <p:blipFill>
            <a:blip r:embed="rId5"/>
            <a:stretch>
              <a:fillRect/>
            </a:stretch>
          </p:blipFill>
          <p:spPr>
            <a:xfrm>
              <a:off x="1" y="3870500"/>
              <a:ext cx="3506954" cy="1507904"/>
            </a:xfrm>
            <a:prstGeom prst="rect">
              <a:avLst/>
            </a:prstGeom>
          </p:spPr>
        </p:pic>
        <p:pic>
          <p:nvPicPr>
            <p:cNvPr id="5" name="Picture 4"/>
            <p:cNvPicPr>
              <a:picLocks noChangeAspect="1"/>
            </p:cNvPicPr>
            <p:nvPr/>
          </p:nvPicPr>
          <p:blipFill>
            <a:blip r:embed="rId6"/>
            <a:stretch>
              <a:fillRect/>
            </a:stretch>
          </p:blipFill>
          <p:spPr>
            <a:xfrm>
              <a:off x="863768" y="4286250"/>
              <a:ext cx="1762125" cy="1028700"/>
            </a:xfrm>
            <a:prstGeom prst="rect">
              <a:avLst/>
            </a:prstGeom>
          </p:spPr>
        </p:pic>
        <p:pic>
          <p:nvPicPr>
            <p:cNvPr id="6" name="Picture 5"/>
            <p:cNvPicPr>
              <a:picLocks noChangeAspect="1"/>
            </p:cNvPicPr>
            <p:nvPr/>
          </p:nvPicPr>
          <p:blipFill>
            <a:blip r:embed="rId7"/>
            <a:stretch>
              <a:fillRect/>
            </a:stretch>
          </p:blipFill>
          <p:spPr>
            <a:xfrm>
              <a:off x="2387768" y="3927521"/>
              <a:ext cx="238125" cy="295275"/>
            </a:xfrm>
            <a:prstGeom prst="rect">
              <a:avLst/>
            </a:prstGeom>
          </p:spPr>
        </p:pic>
      </p:grpSp>
      <p:pic>
        <p:nvPicPr>
          <p:cNvPr id="10" name="Picture 9"/>
          <p:cNvPicPr>
            <a:picLocks noChangeAspect="1"/>
          </p:cNvPicPr>
          <p:nvPr/>
        </p:nvPicPr>
        <p:blipFill>
          <a:blip r:embed="rId8"/>
          <a:stretch>
            <a:fillRect/>
          </a:stretch>
        </p:blipFill>
        <p:spPr>
          <a:xfrm>
            <a:off x="7917316" y="874863"/>
            <a:ext cx="4113576" cy="2025557"/>
          </a:xfrm>
          <a:prstGeom prst="rect">
            <a:avLst/>
          </a:prstGeom>
        </p:spPr>
      </p:pic>
      <p:pic>
        <p:nvPicPr>
          <p:cNvPr id="15" name="Picture 14"/>
          <p:cNvPicPr>
            <a:picLocks noChangeAspect="1"/>
          </p:cNvPicPr>
          <p:nvPr/>
        </p:nvPicPr>
        <p:blipFill>
          <a:blip r:embed="rId9"/>
          <a:stretch>
            <a:fillRect/>
          </a:stretch>
        </p:blipFill>
        <p:spPr>
          <a:xfrm>
            <a:off x="434004" y="709223"/>
            <a:ext cx="3759173" cy="2205596"/>
          </a:xfrm>
          <a:prstGeom prst="rect">
            <a:avLst/>
          </a:prstGeom>
        </p:spPr>
      </p:pic>
    </p:spTree>
    <p:extLst>
      <p:ext uri="{BB962C8B-B14F-4D97-AF65-F5344CB8AC3E}">
        <p14:creationId xmlns:p14="http://schemas.microsoft.com/office/powerpoint/2010/main" val="3789593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1879" y="328552"/>
            <a:ext cx="8672944" cy="6029947"/>
          </a:xfrm>
          <a:prstGeom prst="rect">
            <a:avLst/>
          </a:prstGeom>
        </p:spPr>
      </p:pic>
      <p:sp>
        <p:nvSpPr>
          <p:cNvPr id="3" name="TextBox 2"/>
          <p:cNvSpPr txBox="1"/>
          <p:nvPr/>
        </p:nvSpPr>
        <p:spPr>
          <a:xfrm>
            <a:off x="8041663" y="6358499"/>
            <a:ext cx="3989875" cy="369332"/>
          </a:xfrm>
          <a:prstGeom prst="rect">
            <a:avLst/>
          </a:prstGeom>
          <a:noFill/>
        </p:spPr>
        <p:txBody>
          <a:bodyPr wrap="none" rtlCol="0">
            <a:spAutoFit/>
          </a:bodyPr>
          <a:lstStyle/>
          <a:p>
            <a:r>
              <a:rPr lang="en-US" dirty="0" smtClean="0">
                <a:hlinkClick r:id="rId3"/>
              </a:rPr>
              <a:t>http://dl4a.org/uploads/pdf/581SPC.pdf</a:t>
            </a:r>
            <a:endParaRPr lang="en-US" dirty="0" smtClean="0">
              <a:hlinkClick r:id="rId4"/>
            </a:endParaRPr>
          </a:p>
        </p:txBody>
      </p:sp>
    </p:spTree>
    <p:extLst>
      <p:ext uri="{BB962C8B-B14F-4D97-AF65-F5344CB8AC3E}">
        <p14:creationId xmlns:p14="http://schemas.microsoft.com/office/powerpoint/2010/main" val="2502023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5841" y="1358564"/>
            <a:ext cx="6055767" cy="3761150"/>
          </a:xfrm>
          <a:prstGeom prst="rect">
            <a:avLst/>
          </a:prstGeom>
        </p:spPr>
      </p:pic>
      <p:sp>
        <p:nvSpPr>
          <p:cNvPr id="3" name="TextBox 2"/>
          <p:cNvSpPr txBox="1"/>
          <p:nvPr/>
        </p:nvSpPr>
        <p:spPr>
          <a:xfrm>
            <a:off x="333103" y="157392"/>
            <a:ext cx="11658599" cy="954107"/>
          </a:xfrm>
          <a:prstGeom prst="rect">
            <a:avLst/>
          </a:prstGeom>
          <a:noFill/>
        </p:spPr>
        <p:txBody>
          <a:bodyPr wrap="square" rtlCol="0">
            <a:spAutoFit/>
          </a:bodyPr>
          <a:lstStyle/>
          <a:p>
            <a:r>
              <a:rPr lang="en-US" sz="2800" dirty="0" smtClean="0"/>
              <a:t>Process capability - capability </a:t>
            </a:r>
            <a:r>
              <a:rPr lang="en-US" sz="2800" dirty="0"/>
              <a:t>analysis measures the ability of a process to meet specifications when the process is in statistical control</a:t>
            </a:r>
          </a:p>
        </p:txBody>
      </p:sp>
      <p:pic>
        <p:nvPicPr>
          <p:cNvPr id="4" name="Picture 3"/>
          <p:cNvPicPr>
            <a:picLocks noChangeAspect="1"/>
          </p:cNvPicPr>
          <p:nvPr/>
        </p:nvPicPr>
        <p:blipFill>
          <a:blip r:embed="rId3"/>
          <a:stretch>
            <a:fillRect/>
          </a:stretch>
        </p:blipFill>
        <p:spPr>
          <a:xfrm>
            <a:off x="7204165" y="3163401"/>
            <a:ext cx="4519382" cy="2313351"/>
          </a:xfrm>
          <a:prstGeom prst="rect">
            <a:avLst/>
          </a:prstGeom>
        </p:spPr>
      </p:pic>
      <p:sp>
        <p:nvSpPr>
          <p:cNvPr id="5" name="TextBox 4"/>
          <p:cNvSpPr txBox="1"/>
          <p:nvPr/>
        </p:nvSpPr>
        <p:spPr>
          <a:xfrm>
            <a:off x="8299419" y="5362533"/>
            <a:ext cx="3822911" cy="1077218"/>
          </a:xfrm>
          <a:prstGeom prst="rect">
            <a:avLst/>
          </a:prstGeom>
          <a:noFill/>
        </p:spPr>
        <p:txBody>
          <a:bodyPr wrap="square" rtlCol="0">
            <a:spAutoFit/>
          </a:bodyPr>
          <a:lstStyle/>
          <a:p>
            <a:r>
              <a:rPr lang="fi-FI" sz="1600" dirty="0" smtClean="0"/>
              <a:t>X-</a:t>
            </a:r>
            <a:r>
              <a:rPr lang="fi-FI" sz="1600" dirty="0" err="1" smtClean="0"/>
              <a:t>bar</a:t>
            </a:r>
            <a:r>
              <a:rPr lang="fi-FI" sz="1600" dirty="0" smtClean="0"/>
              <a:t> = 1,5, </a:t>
            </a:r>
            <a:r>
              <a:rPr lang="fi-FI" sz="1600" dirty="0" err="1" smtClean="0"/>
              <a:t>StDev</a:t>
            </a:r>
            <a:r>
              <a:rPr lang="fi-FI" sz="1600" dirty="0" smtClean="0"/>
              <a:t> = 0,0671, n = 5, R-</a:t>
            </a:r>
            <a:r>
              <a:rPr lang="fi-FI" sz="1600" dirty="0" err="1" smtClean="0"/>
              <a:t>bar</a:t>
            </a:r>
            <a:r>
              <a:rPr lang="fi-FI" sz="1600" dirty="0" smtClean="0"/>
              <a:t> = 0,325 =&gt; </a:t>
            </a:r>
          </a:p>
          <a:p>
            <a:r>
              <a:rPr lang="fi-FI" sz="1600" dirty="0" smtClean="0"/>
              <a:t>Cp = [(1,5+3*0,0671) - (1,5-3*0,0671)] / 6*(0,325/2,059) = 0,425</a:t>
            </a:r>
          </a:p>
        </p:txBody>
      </p:sp>
      <p:sp>
        <p:nvSpPr>
          <p:cNvPr id="6" name="TextBox 5"/>
          <p:cNvSpPr txBox="1"/>
          <p:nvPr/>
        </p:nvSpPr>
        <p:spPr>
          <a:xfrm>
            <a:off x="7262949" y="1378692"/>
            <a:ext cx="4545873" cy="1815882"/>
          </a:xfrm>
          <a:prstGeom prst="rect">
            <a:avLst/>
          </a:prstGeom>
          <a:noFill/>
        </p:spPr>
        <p:txBody>
          <a:bodyPr wrap="square" rtlCol="0">
            <a:spAutoFit/>
          </a:bodyPr>
          <a:lstStyle/>
          <a:p>
            <a:r>
              <a:rPr lang="en-US" sz="1600"/>
              <a:t>The largest allowable value for a quality characteristic is called the upper specification limit (USL), and the smallest allowable value for a quality characteristic is called the lower specification limit (LSL). Specification limits on the process are established at ± three-sigma (i.e., standard deviation).</a:t>
            </a:r>
            <a:endParaRPr lang="en-US" sz="1600" dirty="0"/>
          </a:p>
        </p:txBody>
      </p:sp>
      <p:sp>
        <p:nvSpPr>
          <p:cNvPr id="7" name="Rectangle 6"/>
          <p:cNvSpPr/>
          <p:nvPr/>
        </p:nvSpPr>
        <p:spPr>
          <a:xfrm>
            <a:off x="227057" y="5506131"/>
            <a:ext cx="8072363" cy="646331"/>
          </a:xfrm>
          <a:prstGeom prst="rect">
            <a:avLst/>
          </a:prstGeom>
        </p:spPr>
        <p:txBody>
          <a:bodyPr wrap="square">
            <a:spAutoFit/>
          </a:bodyPr>
          <a:lstStyle/>
          <a:p>
            <a:r>
              <a:rPr lang="fi-FI" dirty="0" err="1" smtClean="0"/>
              <a:t>Process</a:t>
            </a:r>
            <a:r>
              <a:rPr lang="fi-FI" dirty="0" smtClean="0"/>
              <a:t> </a:t>
            </a:r>
            <a:r>
              <a:rPr lang="fi-FI" dirty="0" err="1" smtClean="0"/>
              <a:t>capability</a:t>
            </a:r>
            <a:r>
              <a:rPr lang="fi-FI" dirty="0" smtClean="0"/>
              <a:t> </a:t>
            </a:r>
            <a:r>
              <a:rPr lang="fi-FI" dirty="0" err="1" smtClean="0"/>
              <a:t>index</a:t>
            </a:r>
            <a:r>
              <a:rPr lang="fi-FI" dirty="0" smtClean="0"/>
              <a:t> (</a:t>
            </a:r>
            <a:r>
              <a:rPr lang="fi-FI" dirty="0" err="1" smtClean="0"/>
              <a:t>C</a:t>
            </a:r>
            <a:r>
              <a:rPr lang="fi-FI" baseline="-25000" dirty="0" err="1" smtClean="0"/>
              <a:t>pk</a:t>
            </a:r>
            <a:r>
              <a:rPr lang="fi-FI" dirty="0" smtClean="0"/>
              <a:t>) = </a:t>
            </a:r>
            <a:r>
              <a:rPr lang="fi-FI" dirty="0" err="1"/>
              <a:t>Minimum</a:t>
            </a:r>
            <a:r>
              <a:rPr lang="fi-FI" dirty="0"/>
              <a:t>{(</a:t>
            </a:r>
            <a:r>
              <a:rPr lang="fi-FI" dirty="0" smtClean="0"/>
              <a:t>USL-X-</a:t>
            </a:r>
            <a:r>
              <a:rPr lang="fi-FI" dirty="0" err="1" smtClean="0"/>
              <a:t>bar</a:t>
            </a:r>
            <a:r>
              <a:rPr lang="fi-FI" dirty="0" smtClean="0"/>
              <a:t>)/3*</a:t>
            </a:r>
            <a:r>
              <a:rPr lang="fi-FI" dirty="0" err="1" smtClean="0"/>
              <a:t>StDev</a:t>
            </a:r>
            <a:r>
              <a:rPr lang="fi-FI" dirty="0" smtClean="0"/>
              <a:t>, (X-</a:t>
            </a:r>
            <a:r>
              <a:rPr lang="fi-FI" dirty="0" err="1" smtClean="0"/>
              <a:t>bar</a:t>
            </a:r>
            <a:r>
              <a:rPr lang="fi-FI" dirty="0" smtClean="0"/>
              <a:t>-LSL</a:t>
            </a:r>
            <a:r>
              <a:rPr lang="fi-FI" dirty="0"/>
              <a:t>)/ </a:t>
            </a:r>
            <a:r>
              <a:rPr lang="fi-FI" dirty="0" smtClean="0"/>
              <a:t>3*</a:t>
            </a:r>
            <a:r>
              <a:rPr lang="fi-FI" dirty="0" err="1" smtClean="0"/>
              <a:t>StDev</a:t>
            </a:r>
            <a:r>
              <a:rPr lang="fi-FI" dirty="0" smtClean="0"/>
              <a:t>}</a:t>
            </a:r>
            <a:endParaRPr lang="fi-FI" dirty="0"/>
          </a:p>
          <a:p>
            <a:r>
              <a:rPr lang="fi-FI" dirty="0"/>
              <a:t>IF </a:t>
            </a:r>
            <a:r>
              <a:rPr lang="fi-FI" dirty="0" err="1"/>
              <a:t>C</a:t>
            </a:r>
            <a:r>
              <a:rPr lang="fi-FI" baseline="-25000" dirty="0" err="1"/>
              <a:t>pk</a:t>
            </a:r>
            <a:r>
              <a:rPr lang="fi-FI" baseline="-25000" dirty="0"/>
              <a:t> </a:t>
            </a:r>
            <a:r>
              <a:rPr lang="fi-FI" dirty="0"/>
              <a:t>≥ 1 and </a:t>
            </a:r>
            <a:r>
              <a:rPr lang="fi-FI" dirty="0" err="1"/>
              <a:t>C</a:t>
            </a:r>
            <a:r>
              <a:rPr lang="fi-FI" baseline="-25000" dirty="0" err="1"/>
              <a:t>pk</a:t>
            </a:r>
            <a:r>
              <a:rPr lang="fi-FI" baseline="-25000" dirty="0"/>
              <a:t> </a:t>
            </a:r>
            <a:r>
              <a:rPr lang="fi-FI" dirty="0"/>
              <a:t>≤ C</a:t>
            </a:r>
            <a:r>
              <a:rPr lang="fi-FI" baseline="-25000" dirty="0"/>
              <a:t>p</a:t>
            </a:r>
            <a:r>
              <a:rPr lang="fi-FI" dirty="0"/>
              <a:t> THEN </a:t>
            </a:r>
            <a:r>
              <a:rPr lang="fi-FI" dirty="0" err="1"/>
              <a:t>the</a:t>
            </a:r>
            <a:r>
              <a:rPr lang="fi-FI" dirty="0"/>
              <a:t> </a:t>
            </a:r>
            <a:r>
              <a:rPr lang="fi-FI" dirty="0" err="1"/>
              <a:t>process</a:t>
            </a:r>
            <a:r>
              <a:rPr lang="fi-FI" dirty="0"/>
              <a:t> is </a:t>
            </a:r>
            <a:r>
              <a:rPr lang="fi-FI" dirty="0" err="1"/>
              <a:t>capable</a:t>
            </a:r>
            <a:endParaRPr lang="en-US" dirty="0"/>
          </a:p>
        </p:txBody>
      </p:sp>
    </p:spTree>
    <p:extLst>
      <p:ext uri="{BB962C8B-B14F-4D97-AF65-F5344CB8AC3E}">
        <p14:creationId xmlns:p14="http://schemas.microsoft.com/office/powerpoint/2010/main" val="285296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95" y="306936"/>
            <a:ext cx="10954789" cy="1325563"/>
          </a:xfrm>
        </p:spPr>
        <p:txBody>
          <a:bodyPr>
            <a:noAutofit/>
          </a:bodyPr>
          <a:lstStyle/>
          <a:p>
            <a:r>
              <a:rPr lang="en-US" sz="3200" dirty="0" smtClean="0"/>
              <a:t>William Edwards Deming (1900-1993) was an American engineer, statistician, professor, author, lecturer, and management consultant, known as a father of “System of Profound Knowledge"</a:t>
            </a:r>
            <a:endParaRPr lang="en-US" sz="3200" dirty="0"/>
          </a:p>
        </p:txBody>
      </p:sp>
      <p:sp>
        <p:nvSpPr>
          <p:cNvPr id="4" name="Content Placeholder 3"/>
          <p:cNvSpPr>
            <a:spLocks noGrp="1"/>
          </p:cNvSpPr>
          <p:nvPr>
            <p:ph sz="half" idx="2"/>
          </p:nvPr>
        </p:nvSpPr>
        <p:spPr>
          <a:xfrm>
            <a:off x="577734" y="2057774"/>
            <a:ext cx="5181600" cy="4351338"/>
          </a:xfrm>
        </p:spPr>
        <p:txBody>
          <a:bodyPr>
            <a:normAutofit fontScale="70000" lnSpcReduction="20000"/>
          </a:bodyPr>
          <a:lstStyle/>
          <a:p>
            <a:r>
              <a:rPr lang="en-US" dirty="0" smtClean="0"/>
              <a:t>“In 1927, Deming was introduced to Walter A. </a:t>
            </a:r>
            <a:r>
              <a:rPr lang="en-US" dirty="0" err="1" smtClean="0"/>
              <a:t>Shewhart</a:t>
            </a:r>
            <a:r>
              <a:rPr lang="en-US" dirty="0" smtClean="0"/>
              <a:t> of the Bell Telephone Laboratories by C.H. </a:t>
            </a:r>
            <a:r>
              <a:rPr lang="en-US" dirty="0" err="1" smtClean="0"/>
              <a:t>Kunsman</a:t>
            </a:r>
            <a:r>
              <a:rPr lang="en-US" dirty="0" smtClean="0"/>
              <a:t> of the United States Department of Agriculture (USDA). Deming found great inspiration in the work of </a:t>
            </a:r>
            <a:r>
              <a:rPr lang="en-US" dirty="0" err="1" smtClean="0"/>
              <a:t>Shewhart</a:t>
            </a:r>
            <a:r>
              <a:rPr lang="en-US" dirty="0" smtClean="0"/>
              <a:t>, the originator of the concepts of statistical control of processes and the related technical tool of the control chart, as Deming began to move toward the application of statistical methods to industrial production and management. </a:t>
            </a:r>
            <a:r>
              <a:rPr lang="en-US" b="1" dirty="0" err="1" smtClean="0"/>
              <a:t>Shewhart's</a:t>
            </a:r>
            <a:r>
              <a:rPr lang="en-US" b="1" dirty="0" smtClean="0"/>
              <a:t> idea of common and special causes of variation led directly to Deming's theory of management</a:t>
            </a:r>
            <a:r>
              <a:rPr lang="en-US" dirty="0" smtClean="0"/>
              <a:t>. Deming saw that these ideas could be applied not only to manufacturing processes, but also to the processes by which enterprises are led and managed. This key insight made possible his enormous influence on the economics of the industrialized world after 1950.”</a:t>
            </a:r>
            <a:endParaRPr lang="en-US" dirty="0"/>
          </a:p>
        </p:txBody>
      </p:sp>
      <p:sp>
        <p:nvSpPr>
          <p:cNvPr id="6" name="Content Placeholder 5"/>
          <p:cNvSpPr>
            <a:spLocks noGrp="1"/>
          </p:cNvSpPr>
          <p:nvPr>
            <p:ph sz="quarter" idx="4294967295"/>
          </p:nvPr>
        </p:nvSpPr>
        <p:spPr>
          <a:xfrm>
            <a:off x="6410297" y="2057774"/>
            <a:ext cx="5183187" cy="4237413"/>
          </a:xfrm>
        </p:spPr>
        <p:txBody>
          <a:bodyPr>
            <a:normAutofit fontScale="85000" lnSpcReduction="20000"/>
          </a:bodyPr>
          <a:lstStyle/>
          <a:p>
            <a:r>
              <a:rPr lang="en-US" dirty="0" smtClean="0"/>
              <a:t>“The Knowledge of variation involves understanding that everything measured consists of both "normal" variation due to the flexibility of the system and of "special causes" that create defects. Quality involves recognizing the difference to eliminate "special causes" while controlling normal variation. Deming taught that making changes in response to "normal" variation would only make the system perform worse. Understanding variation includes the mathematical certainty that variation will normally occur within six standard deviations of the mean.”</a:t>
            </a:r>
            <a:endParaRPr lang="en-US" dirty="0"/>
          </a:p>
        </p:txBody>
      </p:sp>
      <p:sp>
        <p:nvSpPr>
          <p:cNvPr id="5" name="Rectangle 4"/>
          <p:cNvSpPr/>
          <p:nvPr/>
        </p:nvSpPr>
        <p:spPr>
          <a:xfrm>
            <a:off x="3488633" y="6351130"/>
            <a:ext cx="5005729" cy="369332"/>
          </a:xfrm>
          <a:prstGeom prst="rect">
            <a:avLst/>
          </a:prstGeom>
        </p:spPr>
        <p:txBody>
          <a:bodyPr wrap="none">
            <a:spAutoFit/>
          </a:bodyPr>
          <a:lstStyle/>
          <a:p>
            <a:r>
              <a:rPr lang="en-US" dirty="0">
                <a:hlinkClick r:id="rId2"/>
              </a:rPr>
              <a:t>https://en.wikipedia.org/wiki/W._</a:t>
            </a:r>
            <a:r>
              <a:rPr lang="en-US" dirty="0" smtClean="0">
                <a:hlinkClick r:id="rId2"/>
              </a:rPr>
              <a:t>Edwards_Deming</a:t>
            </a:r>
            <a:endParaRPr lang="en-US" dirty="0"/>
          </a:p>
        </p:txBody>
      </p:sp>
    </p:spTree>
    <p:extLst>
      <p:ext uri="{BB962C8B-B14F-4D97-AF65-F5344CB8AC3E}">
        <p14:creationId xmlns:p14="http://schemas.microsoft.com/office/powerpoint/2010/main" val="1027483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8055" y="1068705"/>
            <a:ext cx="9417705" cy="4608888"/>
          </a:xfrm>
          <a:prstGeom prst="rect">
            <a:avLst/>
          </a:prstGeom>
        </p:spPr>
      </p:pic>
      <p:sp>
        <p:nvSpPr>
          <p:cNvPr id="3" name="TextBox 2"/>
          <p:cNvSpPr txBox="1"/>
          <p:nvPr/>
        </p:nvSpPr>
        <p:spPr>
          <a:xfrm>
            <a:off x="2842953" y="6226233"/>
            <a:ext cx="5836149" cy="369332"/>
          </a:xfrm>
          <a:prstGeom prst="rect">
            <a:avLst/>
          </a:prstGeom>
          <a:noFill/>
        </p:spPr>
        <p:txBody>
          <a:bodyPr wrap="none" rtlCol="0">
            <a:spAutoFit/>
          </a:bodyPr>
          <a:lstStyle/>
          <a:p>
            <a:r>
              <a:rPr lang="en-US" dirty="0">
                <a:hlinkClick r:id="rId3"/>
              </a:rPr>
              <a:t>http://</a:t>
            </a:r>
            <a:r>
              <a:rPr lang="en-US" dirty="0" smtClean="0">
                <a:hlinkClick r:id="rId3"/>
              </a:rPr>
              <a:t>www.six-sigma-material.com/Data-Classification.html</a:t>
            </a:r>
            <a:endParaRPr lang="en-US" dirty="0"/>
          </a:p>
        </p:txBody>
      </p:sp>
    </p:spTree>
    <p:extLst>
      <p:ext uri="{BB962C8B-B14F-4D97-AF65-F5344CB8AC3E}">
        <p14:creationId xmlns:p14="http://schemas.microsoft.com/office/powerpoint/2010/main" val="752487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9578" y="220295"/>
            <a:ext cx="6389802" cy="1417040"/>
          </a:xfrm>
          <a:prstGeom prst="rect">
            <a:avLst/>
          </a:prstGeom>
        </p:spPr>
      </p:pic>
      <p:pic>
        <p:nvPicPr>
          <p:cNvPr id="3" name="Picture 2"/>
          <p:cNvPicPr>
            <a:picLocks noChangeAspect="1"/>
          </p:cNvPicPr>
          <p:nvPr/>
        </p:nvPicPr>
        <p:blipFill>
          <a:blip r:embed="rId3"/>
          <a:stretch>
            <a:fillRect/>
          </a:stretch>
        </p:blipFill>
        <p:spPr>
          <a:xfrm>
            <a:off x="3648420" y="2223697"/>
            <a:ext cx="4812115" cy="811991"/>
          </a:xfrm>
          <a:prstGeom prst="rect">
            <a:avLst/>
          </a:prstGeom>
        </p:spPr>
      </p:pic>
      <p:sp>
        <p:nvSpPr>
          <p:cNvPr id="4" name="TextBox 3"/>
          <p:cNvSpPr txBox="1"/>
          <p:nvPr/>
        </p:nvSpPr>
        <p:spPr>
          <a:xfrm>
            <a:off x="297915" y="1654886"/>
            <a:ext cx="11513127" cy="584775"/>
          </a:xfrm>
          <a:prstGeom prst="rect">
            <a:avLst/>
          </a:prstGeom>
          <a:noFill/>
        </p:spPr>
        <p:txBody>
          <a:bodyPr wrap="square" rtlCol="0">
            <a:spAutoFit/>
          </a:bodyPr>
          <a:lstStyle/>
          <a:p>
            <a:r>
              <a:rPr lang="en-US" sz="1600" dirty="0" smtClean="0"/>
              <a:t>For example the number of invoices when the mean processing time is estimated, the </a:t>
            </a:r>
            <a:r>
              <a:rPr lang="en-US" sz="1600" dirty="0"/>
              <a:t>standard </a:t>
            </a:r>
            <a:r>
              <a:rPr lang="en-US" sz="1600" dirty="0" smtClean="0"/>
              <a:t>deviation (s) </a:t>
            </a:r>
            <a:r>
              <a:rPr lang="en-US" sz="1600" dirty="0"/>
              <a:t>is 20 </a:t>
            </a:r>
            <a:r>
              <a:rPr lang="en-US" sz="1600" dirty="0" smtClean="0"/>
              <a:t>minutes, the desired precision (d) is ± </a:t>
            </a:r>
            <a:r>
              <a:rPr lang="en-US" sz="1600" dirty="0"/>
              <a:t>five minutes and </a:t>
            </a:r>
            <a:r>
              <a:rPr lang="en-US" sz="1600" dirty="0" smtClean="0"/>
              <a:t>we </a:t>
            </a:r>
            <a:r>
              <a:rPr lang="en-US" sz="1600" dirty="0"/>
              <a:t>want to be 95% confident</a:t>
            </a:r>
          </a:p>
        </p:txBody>
      </p:sp>
      <p:pic>
        <p:nvPicPr>
          <p:cNvPr id="5" name="Picture 4"/>
          <p:cNvPicPr>
            <a:picLocks noChangeAspect="1"/>
          </p:cNvPicPr>
          <p:nvPr/>
        </p:nvPicPr>
        <p:blipFill>
          <a:blip r:embed="rId4"/>
          <a:stretch>
            <a:fillRect/>
          </a:stretch>
        </p:blipFill>
        <p:spPr>
          <a:xfrm>
            <a:off x="3262007" y="3153748"/>
            <a:ext cx="5584939" cy="1749582"/>
          </a:xfrm>
          <a:prstGeom prst="rect">
            <a:avLst/>
          </a:prstGeom>
        </p:spPr>
      </p:pic>
      <p:sp>
        <p:nvSpPr>
          <p:cNvPr id="6" name="TextBox 5"/>
          <p:cNvSpPr txBox="1"/>
          <p:nvPr/>
        </p:nvSpPr>
        <p:spPr>
          <a:xfrm>
            <a:off x="432262" y="4997261"/>
            <a:ext cx="11654444" cy="584775"/>
          </a:xfrm>
          <a:prstGeom prst="rect">
            <a:avLst/>
          </a:prstGeom>
          <a:noFill/>
        </p:spPr>
        <p:txBody>
          <a:bodyPr wrap="square" rtlCol="0">
            <a:spAutoFit/>
          </a:bodyPr>
          <a:lstStyle/>
          <a:p>
            <a:r>
              <a:rPr lang="en-US" sz="1600" dirty="0" smtClean="0"/>
              <a:t>For example the number of invoices </a:t>
            </a:r>
            <a:r>
              <a:rPr lang="en-US" sz="1600" dirty="0"/>
              <a:t>when proportion of </a:t>
            </a:r>
            <a:r>
              <a:rPr lang="en-US" sz="1600" dirty="0" smtClean="0"/>
              <a:t>defects or </a:t>
            </a:r>
            <a:r>
              <a:rPr lang="en-US" sz="1600" dirty="0"/>
              <a:t>percent defect </a:t>
            </a:r>
            <a:r>
              <a:rPr lang="en-US" sz="1600" dirty="0" smtClean="0"/>
              <a:t>rate is estimated, the desired precision (d) is ± 1 %, the proportion of interest (e.g., an error rate) is 5 %</a:t>
            </a:r>
            <a:r>
              <a:rPr lang="en-US" sz="1600" dirty="0"/>
              <a:t> and </a:t>
            </a:r>
            <a:r>
              <a:rPr lang="en-US" sz="1600" dirty="0" smtClean="0"/>
              <a:t>we </a:t>
            </a:r>
            <a:r>
              <a:rPr lang="en-US" sz="1600" dirty="0"/>
              <a:t>want to be 95% confident</a:t>
            </a:r>
          </a:p>
        </p:txBody>
      </p:sp>
      <p:pic>
        <p:nvPicPr>
          <p:cNvPr id="7" name="Picture 6"/>
          <p:cNvPicPr>
            <a:picLocks noChangeAspect="1"/>
          </p:cNvPicPr>
          <p:nvPr/>
        </p:nvPicPr>
        <p:blipFill>
          <a:blip r:embed="rId5"/>
          <a:stretch>
            <a:fillRect/>
          </a:stretch>
        </p:blipFill>
        <p:spPr>
          <a:xfrm>
            <a:off x="2328689" y="5647246"/>
            <a:ext cx="7704859" cy="631834"/>
          </a:xfrm>
          <a:prstGeom prst="rect">
            <a:avLst/>
          </a:prstGeom>
        </p:spPr>
      </p:pic>
      <p:sp>
        <p:nvSpPr>
          <p:cNvPr id="8" name="TextBox 7"/>
          <p:cNvSpPr txBox="1"/>
          <p:nvPr/>
        </p:nvSpPr>
        <p:spPr>
          <a:xfrm>
            <a:off x="2825584" y="6417426"/>
            <a:ext cx="6711068" cy="369332"/>
          </a:xfrm>
          <a:prstGeom prst="rect">
            <a:avLst/>
          </a:prstGeom>
          <a:noFill/>
        </p:spPr>
        <p:txBody>
          <a:bodyPr wrap="none" rtlCol="0">
            <a:spAutoFit/>
          </a:bodyPr>
          <a:lstStyle/>
          <a:p>
            <a:r>
              <a:rPr lang="en-US" dirty="0">
                <a:hlinkClick r:id="rId6"/>
              </a:rPr>
              <a:t>https://</a:t>
            </a:r>
            <a:r>
              <a:rPr lang="en-US" dirty="0" smtClean="0">
                <a:hlinkClick r:id="rId6"/>
              </a:rPr>
              <a:t>www.linkedin.com/learning/six-sigma-black-belt/sample-sizes</a:t>
            </a:r>
            <a:endParaRPr lang="en-US" dirty="0"/>
          </a:p>
        </p:txBody>
      </p:sp>
    </p:spTree>
    <p:extLst>
      <p:ext uri="{BB962C8B-B14F-4D97-AF65-F5344CB8AC3E}">
        <p14:creationId xmlns:p14="http://schemas.microsoft.com/office/powerpoint/2010/main" val="170997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85439" y="6461086"/>
            <a:ext cx="7488204" cy="369332"/>
          </a:xfrm>
          <a:prstGeom prst="rect">
            <a:avLst/>
          </a:prstGeom>
          <a:noFill/>
        </p:spPr>
        <p:txBody>
          <a:bodyPr wrap="none" rtlCol="0">
            <a:spAutoFit/>
          </a:bodyPr>
          <a:lstStyle/>
          <a:p>
            <a:r>
              <a:rPr lang="en-US" dirty="0">
                <a:hlinkClick r:id="rId2"/>
              </a:rPr>
              <a:t>https://</a:t>
            </a:r>
            <a:r>
              <a:rPr lang="en-US" dirty="0" smtClean="0">
                <a:hlinkClick r:id="rId2"/>
              </a:rPr>
              <a:t>www.linkedin.com/learning/six-sigma-green-belt/descriptive-statistics</a:t>
            </a:r>
            <a:endParaRPr lang="en-US" dirty="0"/>
          </a:p>
        </p:txBody>
      </p:sp>
      <p:grpSp>
        <p:nvGrpSpPr>
          <p:cNvPr id="5" name="Group 4"/>
          <p:cNvGrpSpPr/>
          <p:nvPr/>
        </p:nvGrpSpPr>
        <p:grpSpPr>
          <a:xfrm>
            <a:off x="249307" y="681085"/>
            <a:ext cx="5767180" cy="1811771"/>
            <a:chOff x="249307" y="681085"/>
            <a:chExt cx="5767180" cy="1811771"/>
          </a:xfrm>
        </p:grpSpPr>
        <p:pic>
          <p:nvPicPr>
            <p:cNvPr id="2" name="Picture 1"/>
            <p:cNvPicPr>
              <a:picLocks noChangeAspect="1"/>
            </p:cNvPicPr>
            <p:nvPr/>
          </p:nvPicPr>
          <p:blipFill>
            <a:blip r:embed="rId3"/>
            <a:stretch>
              <a:fillRect/>
            </a:stretch>
          </p:blipFill>
          <p:spPr>
            <a:xfrm>
              <a:off x="249307" y="681085"/>
              <a:ext cx="5767180" cy="1468871"/>
            </a:xfrm>
            <a:prstGeom prst="rect">
              <a:avLst/>
            </a:prstGeom>
          </p:spPr>
        </p:pic>
        <p:pic>
          <p:nvPicPr>
            <p:cNvPr id="4" name="Picture 3"/>
            <p:cNvPicPr>
              <a:picLocks noChangeAspect="1"/>
            </p:cNvPicPr>
            <p:nvPr/>
          </p:nvPicPr>
          <p:blipFill>
            <a:blip r:embed="rId4"/>
            <a:stretch>
              <a:fillRect/>
            </a:stretch>
          </p:blipFill>
          <p:spPr>
            <a:xfrm>
              <a:off x="865947" y="2149956"/>
              <a:ext cx="4629150" cy="342900"/>
            </a:xfrm>
            <a:prstGeom prst="rect">
              <a:avLst/>
            </a:prstGeom>
          </p:spPr>
        </p:pic>
      </p:grpSp>
      <p:pic>
        <p:nvPicPr>
          <p:cNvPr id="6" name="Picture 5"/>
          <p:cNvPicPr>
            <a:picLocks noChangeAspect="1"/>
          </p:cNvPicPr>
          <p:nvPr/>
        </p:nvPicPr>
        <p:blipFill>
          <a:blip r:embed="rId5"/>
          <a:stretch>
            <a:fillRect/>
          </a:stretch>
        </p:blipFill>
        <p:spPr>
          <a:xfrm>
            <a:off x="6230983" y="681085"/>
            <a:ext cx="5349240" cy="1472392"/>
          </a:xfrm>
          <a:prstGeom prst="rect">
            <a:avLst/>
          </a:prstGeom>
        </p:spPr>
      </p:pic>
      <p:sp>
        <p:nvSpPr>
          <p:cNvPr id="7" name="TextBox 6"/>
          <p:cNvSpPr txBox="1"/>
          <p:nvPr/>
        </p:nvSpPr>
        <p:spPr>
          <a:xfrm>
            <a:off x="6289854" y="2149956"/>
            <a:ext cx="5231497" cy="369332"/>
          </a:xfrm>
          <a:prstGeom prst="rect">
            <a:avLst/>
          </a:prstGeom>
          <a:noFill/>
        </p:spPr>
        <p:txBody>
          <a:bodyPr wrap="none" rtlCol="0">
            <a:spAutoFit/>
          </a:bodyPr>
          <a:lstStyle/>
          <a:p>
            <a:r>
              <a:rPr lang="fi-FI" dirty="0" err="1" smtClean="0"/>
              <a:t>These</a:t>
            </a:r>
            <a:r>
              <a:rPr lang="fi-FI" dirty="0" smtClean="0"/>
              <a:t> </a:t>
            </a:r>
            <a:r>
              <a:rPr lang="fi-FI" dirty="0" err="1" smtClean="0"/>
              <a:t>include</a:t>
            </a:r>
            <a:r>
              <a:rPr lang="fi-FI" dirty="0" smtClean="0"/>
              <a:t> </a:t>
            </a:r>
            <a:r>
              <a:rPr lang="fi-FI" dirty="0" err="1" smtClean="0"/>
              <a:t>range</a:t>
            </a:r>
            <a:r>
              <a:rPr lang="fi-FI" dirty="0" smtClean="0"/>
              <a:t>, </a:t>
            </a:r>
            <a:r>
              <a:rPr lang="fi-FI" dirty="0" err="1" smtClean="0"/>
              <a:t>variance</a:t>
            </a:r>
            <a:r>
              <a:rPr lang="fi-FI" dirty="0" smtClean="0"/>
              <a:t> and </a:t>
            </a:r>
            <a:r>
              <a:rPr lang="fi-FI" dirty="0" err="1" smtClean="0"/>
              <a:t>standard</a:t>
            </a:r>
            <a:r>
              <a:rPr lang="fi-FI" dirty="0" smtClean="0"/>
              <a:t> </a:t>
            </a:r>
            <a:r>
              <a:rPr lang="fi-FI" dirty="0" err="1" smtClean="0"/>
              <a:t>deviation</a:t>
            </a:r>
            <a:r>
              <a:rPr lang="fi-FI" dirty="0" smtClean="0"/>
              <a:t>.</a:t>
            </a:r>
            <a:endParaRPr lang="en-US" dirty="0"/>
          </a:p>
        </p:txBody>
      </p:sp>
      <p:pic>
        <p:nvPicPr>
          <p:cNvPr id="8" name="Picture 7"/>
          <p:cNvPicPr>
            <a:picLocks noChangeAspect="1"/>
          </p:cNvPicPr>
          <p:nvPr/>
        </p:nvPicPr>
        <p:blipFill>
          <a:blip r:embed="rId6"/>
          <a:stretch>
            <a:fillRect/>
          </a:stretch>
        </p:blipFill>
        <p:spPr>
          <a:xfrm>
            <a:off x="6315024" y="3248045"/>
            <a:ext cx="2847704" cy="1810640"/>
          </a:xfrm>
          <a:prstGeom prst="rect">
            <a:avLst/>
          </a:prstGeom>
        </p:spPr>
      </p:pic>
      <p:pic>
        <p:nvPicPr>
          <p:cNvPr id="9" name="Picture 8"/>
          <p:cNvPicPr>
            <a:picLocks noChangeAspect="1"/>
          </p:cNvPicPr>
          <p:nvPr/>
        </p:nvPicPr>
        <p:blipFill>
          <a:blip r:embed="rId7"/>
          <a:stretch>
            <a:fillRect/>
          </a:stretch>
        </p:blipFill>
        <p:spPr>
          <a:xfrm>
            <a:off x="3254976" y="3248045"/>
            <a:ext cx="2976007" cy="1788482"/>
          </a:xfrm>
          <a:prstGeom prst="rect">
            <a:avLst/>
          </a:prstGeom>
        </p:spPr>
      </p:pic>
      <p:pic>
        <p:nvPicPr>
          <p:cNvPr id="10" name="Picture 9"/>
          <p:cNvPicPr>
            <a:picLocks noChangeAspect="1"/>
          </p:cNvPicPr>
          <p:nvPr/>
        </p:nvPicPr>
        <p:blipFill>
          <a:blip r:embed="rId8"/>
          <a:stretch>
            <a:fillRect/>
          </a:stretch>
        </p:blipFill>
        <p:spPr>
          <a:xfrm>
            <a:off x="112141" y="3261079"/>
            <a:ext cx="3020756" cy="1762414"/>
          </a:xfrm>
          <a:prstGeom prst="rect">
            <a:avLst/>
          </a:prstGeom>
        </p:spPr>
      </p:pic>
      <p:sp>
        <p:nvSpPr>
          <p:cNvPr id="11" name="TextBox 10"/>
          <p:cNvSpPr txBox="1"/>
          <p:nvPr/>
        </p:nvSpPr>
        <p:spPr>
          <a:xfrm>
            <a:off x="3216939" y="2628146"/>
            <a:ext cx="3072916" cy="646331"/>
          </a:xfrm>
          <a:prstGeom prst="rect">
            <a:avLst/>
          </a:prstGeom>
          <a:noFill/>
        </p:spPr>
        <p:txBody>
          <a:bodyPr wrap="square" rtlCol="0">
            <a:spAutoFit/>
          </a:bodyPr>
          <a:lstStyle/>
          <a:p>
            <a:r>
              <a:rPr lang="fi-FI" dirty="0" smtClean="0"/>
              <a:t>A </a:t>
            </a:r>
            <a:r>
              <a:rPr lang="fi-FI" dirty="0" err="1" smtClean="0"/>
              <a:t>distance</a:t>
            </a:r>
            <a:r>
              <a:rPr lang="fi-FI" dirty="0" smtClean="0"/>
              <a:t> </a:t>
            </a:r>
            <a:r>
              <a:rPr lang="fi-FI" dirty="0" err="1" smtClean="0"/>
              <a:t>or</a:t>
            </a:r>
            <a:r>
              <a:rPr lang="fi-FI" dirty="0" smtClean="0"/>
              <a:t> </a:t>
            </a:r>
            <a:r>
              <a:rPr lang="fi-FI" dirty="0" err="1" smtClean="0"/>
              <a:t>deviation</a:t>
            </a:r>
            <a:r>
              <a:rPr lang="fi-FI" dirty="0" smtClean="0"/>
              <a:t> of </a:t>
            </a:r>
            <a:r>
              <a:rPr lang="fi-FI" dirty="0" err="1" smtClean="0"/>
              <a:t>each</a:t>
            </a:r>
            <a:r>
              <a:rPr lang="fi-FI" dirty="0" smtClean="0"/>
              <a:t> data </a:t>
            </a:r>
            <a:r>
              <a:rPr lang="fi-FI" dirty="0" err="1" smtClean="0"/>
              <a:t>point</a:t>
            </a:r>
            <a:r>
              <a:rPr lang="fi-FI" dirty="0" smtClean="0"/>
              <a:t> </a:t>
            </a:r>
            <a:r>
              <a:rPr lang="fi-FI" dirty="0" err="1" smtClean="0"/>
              <a:t>from</a:t>
            </a:r>
            <a:r>
              <a:rPr lang="fi-FI" dirty="0" smtClean="0"/>
              <a:t> </a:t>
            </a:r>
            <a:r>
              <a:rPr lang="fi-FI" dirty="0" err="1" smtClean="0"/>
              <a:t>the</a:t>
            </a:r>
            <a:r>
              <a:rPr lang="fi-FI" dirty="0" smtClean="0"/>
              <a:t> </a:t>
            </a:r>
            <a:r>
              <a:rPr lang="fi-FI" dirty="0" err="1" smtClean="0"/>
              <a:t>mean</a:t>
            </a:r>
            <a:endParaRPr lang="en-US" dirty="0"/>
          </a:p>
        </p:txBody>
      </p:sp>
      <p:pic>
        <p:nvPicPr>
          <p:cNvPr id="12" name="Picture 11"/>
          <p:cNvPicPr>
            <a:picLocks noChangeAspect="1"/>
          </p:cNvPicPr>
          <p:nvPr/>
        </p:nvPicPr>
        <p:blipFill>
          <a:blip r:embed="rId9"/>
          <a:stretch>
            <a:fillRect/>
          </a:stretch>
        </p:blipFill>
        <p:spPr>
          <a:xfrm>
            <a:off x="9315178" y="3468010"/>
            <a:ext cx="2457450" cy="1590675"/>
          </a:xfrm>
          <a:prstGeom prst="rect">
            <a:avLst/>
          </a:prstGeom>
        </p:spPr>
      </p:pic>
      <p:sp>
        <p:nvSpPr>
          <p:cNvPr id="13" name="TextBox 12"/>
          <p:cNvSpPr txBox="1"/>
          <p:nvPr/>
        </p:nvSpPr>
        <p:spPr>
          <a:xfrm>
            <a:off x="9346474" y="3148149"/>
            <a:ext cx="2123723" cy="369332"/>
          </a:xfrm>
          <a:prstGeom prst="rect">
            <a:avLst/>
          </a:prstGeom>
          <a:noFill/>
        </p:spPr>
        <p:txBody>
          <a:bodyPr wrap="none" rtlCol="0">
            <a:spAutoFit/>
          </a:bodyPr>
          <a:lstStyle/>
          <a:p>
            <a:r>
              <a:rPr lang="fi-FI" dirty="0" smtClean="0"/>
              <a:t>A </a:t>
            </a:r>
            <a:r>
              <a:rPr lang="fi-FI" dirty="0" err="1" smtClean="0"/>
              <a:t>standard</a:t>
            </a:r>
            <a:r>
              <a:rPr lang="fi-FI" dirty="0" smtClean="0"/>
              <a:t> </a:t>
            </a:r>
            <a:r>
              <a:rPr lang="fi-FI" dirty="0" err="1" smtClean="0"/>
              <a:t>deviation</a:t>
            </a:r>
            <a:endParaRPr lang="en-US" dirty="0"/>
          </a:p>
        </p:txBody>
      </p:sp>
      <p:sp>
        <p:nvSpPr>
          <p:cNvPr id="14" name="TextBox 13"/>
          <p:cNvSpPr txBox="1"/>
          <p:nvPr/>
        </p:nvSpPr>
        <p:spPr>
          <a:xfrm>
            <a:off x="3242717" y="115058"/>
            <a:ext cx="5928867" cy="369332"/>
          </a:xfrm>
          <a:prstGeom prst="rect">
            <a:avLst/>
          </a:prstGeom>
          <a:noFill/>
        </p:spPr>
        <p:txBody>
          <a:bodyPr wrap="none" rtlCol="0">
            <a:spAutoFit/>
          </a:bodyPr>
          <a:lstStyle/>
          <a:p>
            <a:r>
              <a:rPr lang="fi-FI" dirty="0" err="1" smtClean="0"/>
              <a:t>Where</a:t>
            </a:r>
            <a:r>
              <a:rPr lang="fi-FI" dirty="0" smtClean="0"/>
              <a:t> </a:t>
            </a:r>
            <a:r>
              <a:rPr lang="fi-FI" dirty="0" err="1" smtClean="0"/>
              <a:t>the</a:t>
            </a:r>
            <a:r>
              <a:rPr lang="fi-FI" dirty="0" smtClean="0"/>
              <a:t> data is </a:t>
            </a:r>
            <a:r>
              <a:rPr lang="fi-FI" dirty="0" err="1" smtClean="0"/>
              <a:t>centered</a:t>
            </a:r>
            <a:r>
              <a:rPr lang="fi-FI" dirty="0"/>
              <a:t> </a:t>
            </a:r>
            <a:r>
              <a:rPr lang="fi-FI" dirty="0" smtClean="0"/>
              <a:t>and </a:t>
            </a:r>
            <a:r>
              <a:rPr lang="fi-FI" dirty="0" err="1" smtClean="0"/>
              <a:t>how</a:t>
            </a:r>
            <a:r>
              <a:rPr lang="fi-FI" dirty="0" smtClean="0"/>
              <a:t> </a:t>
            </a:r>
            <a:r>
              <a:rPr lang="fi-FI" dirty="0" err="1" smtClean="0"/>
              <a:t>much</a:t>
            </a:r>
            <a:r>
              <a:rPr lang="fi-FI" dirty="0" smtClean="0"/>
              <a:t> </a:t>
            </a:r>
            <a:r>
              <a:rPr lang="fi-FI" dirty="0" err="1" smtClean="0"/>
              <a:t>variation</a:t>
            </a:r>
            <a:r>
              <a:rPr lang="fi-FI" dirty="0" smtClean="0"/>
              <a:t> </a:t>
            </a:r>
            <a:r>
              <a:rPr lang="fi-FI" dirty="0" err="1" smtClean="0"/>
              <a:t>there</a:t>
            </a:r>
            <a:r>
              <a:rPr lang="fi-FI" dirty="0" smtClean="0"/>
              <a:t> is?</a:t>
            </a:r>
            <a:endParaRPr lang="en-US" dirty="0"/>
          </a:p>
        </p:txBody>
      </p:sp>
      <p:sp>
        <p:nvSpPr>
          <p:cNvPr id="15" name="TextBox 14"/>
          <p:cNvSpPr txBox="1"/>
          <p:nvPr/>
        </p:nvSpPr>
        <p:spPr>
          <a:xfrm>
            <a:off x="8811628" y="434919"/>
            <a:ext cx="1148904" cy="369332"/>
          </a:xfrm>
          <a:prstGeom prst="rect">
            <a:avLst/>
          </a:prstGeom>
          <a:noFill/>
        </p:spPr>
        <p:txBody>
          <a:bodyPr wrap="none" rtlCol="0">
            <a:spAutoFit/>
          </a:bodyPr>
          <a:lstStyle/>
          <a:p>
            <a:r>
              <a:rPr lang="fi-FI" dirty="0" smtClean="0"/>
              <a:t>dispersion</a:t>
            </a:r>
            <a:endParaRPr lang="en-US" dirty="0"/>
          </a:p>
        </p:txBody>
      </p:sp>
      <p:sp>
        <p:nvSpPr>
          <p:cNvPr id="16" name="Left Brace 15"/>
          <p:cNvSpPr/>
          <p:nvPr/>
        </p:nvSpPr>
        <p:spPr>
          <a:xfrm>
            <a:off x="8766911" y="464185"/>
            <a:ext cx="45719" cy="71860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Picture 16"/>
          <p:cNvPicPr>
            <a:picLocks noChangeAspect="1"/>
          </p:cNvPicPr>
          <p:nvPr/>
        </p:nvPicPr>
        <p:blipFill>
          <a:blip r:embed="rId10"/>
          <a:stretch>
            <a:fillRect/>
          </a:stretch>
        </p:blipFill>
        <p:spPr>
          <a:xfrm>
            <a:off x="9764866" y="5378546"/>
            <a:ext cx="2007762" cy="1388856"/>
          </a:xfrm>
          <a:prstGeom prst="rect">
            <a:avLst/>
          </a:prstGeom>
        </p:spPr>
      </p:pic>
    </p:spTree>
    <p:extLst>
      <p:ext uri="{BB962C8B-B14F-4D97-AF65-F5344CB8AC3E}">
        <p14:creationId xmlns:p14="http://schemas.microsoft.com/office/powerpoint/2010/main" val="402145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0623" y="1771287"/>
            <a:ext cx="8437504" cy="4354516"/>
          </a:xfrm>
          <a:prstGeom prst="rect">
            <a:avLst/>
          </a:prstGeom>
        </p:spPr>
      </p:pic>
      <p:sp>
        <p:nvSpPr>
          <p:cNvPr id="3" name="Title 2"/>
          <p:cNvSpPr>
            <a:spLocks noGrp="1"/>
          </p:cNvSpPr>
          <p:nvPr>
            <p:ph type="title"/>
          </p:nvPr>
        </p:nvSpPr>
        <p:spPr>
          <a:xfrm>
            <a:off x="199505" y="365124"/>
            <a:ext cx="11887200" cy="915035"/>
          </a:xfrm>
        </p:spPr>
        <p:txBody>
          <a:bodyPr>
            <a:noAutofit/>
          </a:bodyPr>
          <a:lstStyle/>
          <a:p>
            <a:r>
              <a:rPr lang="en-US" sz="3600" dirty="0" smtClean="0"/>
              <a:t>Customers feel the variance (a change in a process or business practice that may alter its expected outcome) in each transaction, each delivered/shipped </a:t>
            </a:r>
            <a:r>
              <a:rPr lang="en-US" sz="3200" dirty="0" smtClean="0"/>
              <a:t>product</a:t>
            </a:r>
            <a:r>
              <a:rPr lang="en-US" sz="3600" dirty="0" smtClean="0"/>
              <a:t> or service</a:t>
            </a:r>
            <a:endParaRPr lang="en-US" sz="3600" dirty="0"/>
          </a:p>
        </p:txBody>
      </p:sp>
      <p:sp>
        <p:nvSpPr>
          <p:cNvPr id="4" name="TextBox 3"/>
          <p:cNvSpPr txBox="1"/>
          <p:nvPr/>
        </p:nvSpPr>
        <p:spPr>
          <a:xfrm>
            <a:off x="3092335" y="6301047"/>
            <a:ext cx="4287392" cy="369332"/>
          </a:xfrm>
          <a:prstGeom prst="rect">
            <a:avLst/>
          </a:prstGeom>
          <a:noFill/>
        </p:spPr>
        <p:txBody>
          <a:bodyPr wrap="none" rtlCol="0">
            <a:spAutoFit/>
          </a:bodyPr>
          <a:lstStyle/>
          <a:p>
            <a:r>
              <a:rPr lang="en-US" dirty="0" smtClean="0">
                <a:hlinkClick r:id="rId3"/>
              </a:rPr>
              <a:t>https://www.ge.com/sixsigma/SixSigma.pdf</a:t>
            </a:r>
            <a:endParaRPr lang="en-US" dirty="0"/>
          </a:p>
        </p:txBody>
      </p:sp>
    </p:spTree>
    <p:extLst>
      <p:ext uri="{BB962C8B-B14F-4D97-AF65-F5344CB8AC3E}">
        <p14:creationId xmlns:p14="http://schemas.microsoft.com/office/powerpoint/2010/main" val="289094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39467" y="372292"/>
            <a:ext cx="7779285" cy="5365024"/>
          </a:xfrm>
          <a:prstGeom prst="rect">
            <a:avLst/>
          </a:prstGeom>
        </p:spPr>
      </p:pic>
      <p:sp>
        <p:nvSpPr>
          <p:cNvPr id="4" name="Rectangle 3"/>
          <p:cNvSpPr/>
          <p:nvPr/>
        </p:nvSpPr>
        <p:spPr>
          <a:xfrm>
            <a:off x="3259618" y="6196539"/>
            <a:ext cx="4938981" cy="369332"/>
          </a:xfrm>
          <a:prstGeom prst="rect">
            <a:avLst/>
          </a:prstGeom>
        </p:spPr>
        <p:txBody>
          <a:bodyPr wrap="none">
            <a:spAutoFit/>
          </a:bodyPr>
          <a:lstStyle/>
          <a:p>
            <a:r>
              <a:rPr lang="en-US" dirty="0">
                <a:hlinkClick r:id="rId3"/>
              </a:rPr>
              <a:t>https://</a:t>
            </a:r>
            <a:r>
              <a:rPr lang="en-US" dirty="0" smtClean="0">
                <a:hlinkClick r:id="rId3"/>
              </a:rPr>
              <a:t>www.youtube.com/watch?v=obSupUdTjV8</a:t>
            </a:r>
            <a:endParaRPr lang="en-US" dirty="0"/>
          </a:p>
        </p:txBody>
      </p:sp>
    </p:spTree>
    <p:extLst>
      <p:ext uri="{BB962C8B-B14F-4D97-AF65-F5344CB8AC3E}">
        <p14:creationId xmlns:p14="http://schemas.microsoft.com/office/powerpoint/2010/main" val="2490224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79468" y="6355081"/>
            <a:ext cx="7563802" cy="369332"/>
          </a:xfrm>
          <a:prstGeom prst="rect">
            <a:avLst/>
          </a:prstGeom>
          <a:noFill/>
        </p:spPr>
        <p:txBody>
          <a:bodyPr wrap="none" rtlCol="0">
            <a:spAutoFit/>
          </a:bodyPr>
          <a:lstStyle/>
          <a:p>
            <a:r>
              <a:rPr lang="en-US" dirty="0">
                <a:hlinkClick r:id="rId2"/>
              </a:rPr>
              <a:t>https://</a:t>
            </a:r>
            <a:r>
              <a:rPr lang="en-US" dirty="0" smtClean="0">
                <a:hlinkClick r:id="rId2"/>
              </a:rPr>
              <a:t>www.linkedin.com/learning/six-sigma-green-belt/project-identification</a:t>
            </a:r>
            <a:endParaRPr lang="en-US" dirty="0"/>
          </a:p>
        </p:txBody>
      </p:sp>
      <p:pic>
        <p:nvPicPr>
          <p:cNvPr id="6" name="Picture 5"/>
          <p:cNvPicPr>
            <a:picLocks noChangeAspect="1"/>
          </p:cNvPicPr>
          <p:nvPr/>
        </p:nvPicPr>
        <p:blipFill>
          <a:blip r:embed="rId3"/>
          <a:stretch>
            <a:fillRect/>
          </a:stretch>
        </p:blipFill>
        <p:spPr>
          <a:xfrm>
            <a:off x="1336661" y="3995184"/>
            <a:ext cx="4724708" cy="1663481"/>
          </a:xfrm>
          <a:prstGeom prst="rect">
            <a:avLst/>
          </a:prstGeom>
        </p:spPr>
      </p:pic>
      <p:pic>
        <p:nvPicPr>
          <p:cNvPr id="7" name="Picture 6"/>
          <p:cNvPicPr>
            <a:picLocks noChangeAspect="1"/>
          </p:cNvPicPr>
          <p:nvPr/>
        </p:nvPicPr>
        <p:blipFill>
          <a:blip r:embed="rId4"/>
          <a:stretch>
            <a:fillRect/>
          </a:stretch>
        </p:blipFill>
        <p:spPr>
          <a:xfrm>
            <a:off x="6861091" y="3995184"/>
            <a:ext cx="4315641" cy="2229114"/>
          </a:xfrm>
          <a:prstGeom prst="rect">
            <a:avLst/>
          </a:prstGeom>
        </p:spPr>
      </p:pic>
      <p:grpSp>
        <p:nvGrpSpPr>
          <p:cNvPr id="10" name="Group 9"/>
          <p:cNvGrpSpPr/>
          <p:nvPr/>
        </p:nvGrpSpPr>
        <p:grpSpPr>
          <a:xfrm>
            <a:off x="3429381" y="2462762"/>
            <a:ext cx="4761412" cy="1163417"/>
            <a:chOff x="3180805" y="149640"/>
            <a:chExt cx="4761412" cy="1163417"/>
          </a:xfrm>
        </p:grpSpPr>
        <p:pic>
          <p:nvPicPr>
            <p:cNvPr id="2" name="Picture 1"/>
            <p:cNvPicPr>
              <a:picLocks noChangeAspect="1"/>
            </p:cNvPicPr>
            <p:nvPr/>
          </p:nvPicPr>
          <p:blipFill>
            <a:blip r:embed="rId5"/>
            <a:stretch>
              <a:fillRect/>
            </a:stretch>
          </p:blipFill>
          <p:spPr>
            <a:xfrm>
              <a:off x="3180805" y="149640"/>
              <a:ext cx="4761412" cy="991550"/>
            </a:xfrm>
            <a:prstGeom prst="rect">
              <a:avLst/>
            </a:prstGeom>
          </p:spPr>
        </p:pic>
        <p:pic>
          <p:nvPicPr>
            <p:cNvPr id="9" name="Picture 8"/>
            <p:cNvPicPr>
              <a:picLocks noChangeAspect="1"/>
            </p:cNvPicPr>
            <p:nvPr/>
          </p:nvPicPr>
          <p:blipFill>
            <a:blip r:embed="rId6"/>
            <a:stretch>
              <a:fillRect/>
            </a:stretch>
          </p:blipFill>
          <p:spPr>
            <a:xfrm>
              <a:off x="4046534" y="1135651"/>
              <a:ext cx="3029953" cy="177406"/>
            </a:xfrm>
            <a:prstGeom prst="rect">
              <a:avLst/>
            </a:prstGeom>
          </p:spPr>
        </p:pic>
      </p:grpSp>
      <p:pic>
        <p:nvPicPr>
          <p:cNvPr id="8" name="Picture 7"/>
          <p:cNvPicPr>
            <a:picLocks noChangeAspect="1"/>
          </p:cNvPicPr>
          <p:nvPr/>
        </p:nvPicPr>
        <p:blipFill>
          <a:blip r:embed="rId7"/>
          <a:stretch>
            <a:fillRect/>
          </a:stretch>
        </p:blipFill>
        <p:spPr>
          <a:xfrm>
            <a:off x="1889419" y="1528905"/>
            <a:ext cx="8343900" cy="819150"/>
          </a:xfrm>
          <a:prstGeom prst="rect">
            <a:avLst/>
          </a:prstGeom>
        </p:spPr>
      </p:pic>
      <p:pic>
        <p:nvPicPr>
          <p:cNvPr id="11" name="Picture 10"/>
          <p:cNvPicPr>
            <a:picLocks noChangeAspect="1"/>
          </p:cNvPicPr>
          <p:nvPr/>
        </p:nvPicPr>
        <p:blipFill>
          <a:blip r:embed="rId8"/>
          <a:stretch>
            <a:fillRect/>
          </a:stretch>
        </p:blipFill>
        <p:spPr>
          <a:xfrm>
            <a:off x="3591547" y="166410"/>
            <a:ext cx="4291148" cy="1116447"/>
          </a:xfrm>
          <a:prstGeom prst="rect">
            <a:avLst/>
          </a:prstGeom>
        </p:spPr>
      </p:pic>
    </p:spTree>
    <p:extLst>
      <p:ext uri="{BB962C8B-B14F-4D97-AF65-F5344CB8AC3E}">
        <p14:creationId xmlns:p14="http://schemas.microsoft.com/office/powerpoint/2010/main" val="1642936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52571" y="6375862"/>
            <a:ext cx="3989875" cy="369332"/>
          </a:xfrm>
          <a:prstGeom prst="rect">
            <a:avLst/>
          </a:prstGeom>
          <a:noFill/>
        </p:spPr>
        <p:txBody>
          <a:bodyPr wrap="none" rtlCol="0">
            <a:spAutoFit/>
          </a:bodyPr>
          <a:lstStyle/>
          <a:p>
            <a:r>
              <a:rPr lang="en-US" dirty="0" smtClean="0">
                <a:hlinkClick r:id="rId2"/>
              </a:rPr>
              <a:t>http://dl4a.org/uploads/pdf/581SPC.pdf</a:t>
            </a:r>
            <a:endParaRPr lang="en-US" dirty="0"/>
          </a:p>
        </p:txBody>
      </p:sp>
      <p:sp>
        <p:nvSpPr>
          <p:cNvPr id="4" name="Title 3"/>
          <p:cNvSpPr>
            <a:spLocks noGrp="1"/>
          </p:cNvSpPr>
          <p:nvPr>
            <p:ph type="title"/>
          </p:nvPr>
        </p:nvSpPr>
        <p:spPr>
          <a:xfrm>
            <a:off x="224444" y="157306"/>
            <a:ext cx="11804072" cy="1325563"/>
          </a:xfrm>
        </p:spPr>
        <p:txBody>
          <a:bodyPr>
            <a:noAutofit/>
          </a:bodyPr>
          <a:lstStyle/>
          <a:p>
            <a:r>
              <a:rPr lang="en-US" sz="2800" dirty="0" smtClean="0"/>
              <a:t>Six Sigma DMAIC (Define, Measure, Analyze, Improve and Control) is a closed-loop process for continued improvement which eliminate unproductive steps - systematic, scientific and fact based</a:t>
            </a:r>
            <a:endParaRPr lang="en-US" sz="2800" dirty="0"/>
          </a:p>
        </p:txBody>
      </p:sp>
      <p:pic>
        <p:nvPicPr>
          <p:cNvPr id="5" name="Picture 4"/>
          <p:cNvPicPr>
            <a:picLocks noChangeAspect="1"/>
          </p:cNvPicPr>
          <p:nvPr/>
        </p:nvPicPr>
        <p:blipFill>
          <a:blip r:embed="rId3"/>
          <a:stretch>
            <a:fillRect/>
          </a:stretch>
        </p:blipFill>
        <p:spPr>
          <a:xfrm>
            <a:off x="430049" y="1437359"/>
            <a:ext cx="11392862" cy="4938503"/>
          </a:xfrm>
          <a:prstGeom prst="rect">
            <a:avLst/>
          </a:prstGeom>
        </p:spPr>
      </p:pic>
    </p:spTree>
    <p:extLst>
      <p:ext uri="{BB962C8B-B14F-4D97-AF65-F5344CB8AC3E}">
        <p14:creationId xmlns:p14="http://schemas.microsoft.com/office/powerpoint/2010/main" val="2800762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7177" y="876027"/>
            <a:ext cx="8197215" cy="4531995"/>
          </a:xfrm>
          <a:prstGeom prst="rect">
            <a:avLst/>
          </a:prstGeom>
        </p:spPr>
      </p:pic>
      <p:sp>
        <p:nvSpPr>
          <p:cNvPr id="3" name="Rectangle 2"/>
          <p:cNvSpPr/>
          <p:nvPr/>
        </p:nvSpPr>
        <p:spPr>
          <a:xfrm>
            <a:off x="3259618" y="6196539"/>
            <a:ext cx="4938981" cy="369332"/>
          </a:xfrm>
          <a:prstGeom prst="rect">
            <a:avLst/>
          </a:prstGeom>
        </p:spPr>
        <p:txBody>
          <a:bodyPr wrap="none">
            <a:spAutoFit/>
          </a:bodyPr>
          <a:lstStyle/>
          <a:p>
            <a:r>
              <a:rPr lang="en-US" dirty="0">
                <a:hlinkClick r:id="rId3"/>
              </a:rPr>
              <a:t>https://</a:t>
            </a:r>
            <a:r>
              <a:rPr lang="en-US" dirty="0" smtClean="0">
                <a:hlinkClick r:id="rId3"/>
              </a:rPr>
              <a:t>www.youtube.com/watch?v=obSupUdTjV8</a:t>
            </a:r>
            <a:endParaRPr lang="en-US" dirty="0"/>
          </a:p>
        </p:txBody>
      </p:sp>
    </p:spTree>
    <p:extLst>
      <p:ext uri="{BB962C8B-B14F-4D97-AF65-F5344CB8AC3E}">
        <p14:creationId xmlns:p14="http://schemas.microsoft.com/office/powerpoint/2010/main" val="276926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358" y="225708"/>
            <a:ext cx="11241505" cy="886159"/>
          </a:xfrm>
        </p:spPr>
        <p:txBody>
          <a:bodyPr>
            <a:normAutofit/>
          </a:bodyPr>
          <a:lstStyle/>
          <a:p>
            <a:r>
              <a:rPr lang="en-US" sz="3600" dirty="0" smtClean="0"/>
              <a:t>A set of  graphical tools for planning and controlling quality</a:t>
            </a:r>
            <a:endParaRPr lang="en-US" sz="3600" dirty="0"/>
          </a:p>
        </p:txBody>
      </p:sp>
      <p:sp>
        <p:nvSpPr>
          <p:cNvPr id="3" name="Content Placeholder 2"/>
          <p:cNvSpPr>
            <a:spLocks noGrp="1"/>
          </p:cNvSpPr>
          <p:nvPr>
            <p:ph idx="1"/>
          </p:nvPr>
        </p:nvSpPr>
        <p:spPr>
          <a:xfrm>
            <a:off x="405063" y="1722070"/>
            <a:ext cx="4207626" cy="4351338"/>
          </a:xfrm>
        </p:spPr>
        <p:txBody>
          <a:bodyPr>
            <a:normAutofit fontScale="85000" lnSpcReduction="20000"/>
          </a:bodyPr>
          <a:lstStyle/>
          <a:p>
            <a:r>
              <a:rPr lang="en-US" dirty="0" smtClean="0"/>
              <a:t>Control chart (also known as the </a:t>
            </a:r>
            <a:r>
              <a:rPr lang="en-US" dirty="0" err="1" smtClean="0"/>
              <a:t>Shewhart</a:t>
            </a:r>
            <a:r>
              <a:rPr lang="en-US" dirty="0" smtClean="0"/>
              <a:t> chart or process </a:t>
            </a:r>
            <a:r>
              <a:rPr lang="en-US" dirty="0" err="1" smtClean="0"/>
              <a:t>behaviour</a:t>
            </a:r>
            <a:r>
              <a:rPr lang="en-US" dirty="0" smtClean="0"/>
              <a:t> chart) </a:t>
            </a:r>
          </a:p>
          <a:p>
            <a:r>
              <a:rPr lang="en-US" dirty="0" smtClean="0"/>
              <a:t>Histogram</a:t>
            </a:r>
          </a:p>
          <a:p>
            <a:r>
              <a:rPr lang="en-US" dirty="0" smtClean="0"/>
              <a:t>Scatter diagram/plot</a:t>
            </a:r>
          </a:p>
          <a:p>
            <a:r>
              <a:rPr lang="en-US" dirty="0" smtClean="0"/>
              <a:t>Pareto chart</a:t>
            </a:r>
          </a:p>
          <a:p>
            <a:r>
              <a:rPr lang="en-US" dirty="0" smtClean="0"/>
              <a:t>Check sheet</a:t>
            </a:r>
          </a:p>
          <a:p>
            <a:r>
              <a:rPr lang="en-US" dirty="0" smtClean="0"/>
              <a:t>Cause-and-effect diagram (also known as the "fishbone" or Ishikawa diagram)</a:t>
            </a:r>
          </a:p>
          <a:p>
            <a:r>
              <a:rPr lang="en-US" dirty="0" smtClean="0"/>
              <a:t>Stratification (alternately, flow chart or run chart)</a:t>
            </a:r>
            <a:endParaRPr lang="en-US" dirty="0"/>
          </a:p>
        </p:txBody>
      </p:sp>
      <p:pic>
        <p:nvPicPr>
          <p:cNvPr id="4" name="Picture 3"/>
          <p:cNvPicPr>
            <a:picLocks noChangeAspect="1"/>
          </p:cNvPicPr>
          <p:nvPr/>
        </p:nvPicPr>
        <p:blipFill>
          <a:blip r:embed="rId2"/>
          <a:stretch>
            <a:fillRect/>
          </a:stretch>
        </p:blipFill>
        <p:spPr>
          <a:xfrm>
            <a:off x="5143500" y="1722070"/>
            <a:ext cx="6615363" cy="4168772"/>
          </a:xfrm>
          <a:prstGeom prst="rect">
            <a:avLst/>
          </a:prstGeom>
        </p:spPr>
      </p:pic>
      <p:sp>
        <p:nvSpPr>
          <p:cNvPr id="6" name="TextBox 5"/>
          <p:cNvSpPr txBox="1"/>
          <p:nvPr/>
        </p:nvSpPr>
        <p:spPr>
          <a:xfrm>
            <a:off x="5143500" y="6225089"/>
            <a:ext cx="5858912" cy="369332"/>
          </a:xfrm>
          <a:prstGeom prst="rect">
            <a:avLst/>
          </a:prstGeom>
          <a:noFill/>
        </p:spPr>
        <p:txBody>
          <a:bodyPr wrap="none" rtlCol="0">
            <a:spAutoFit/>
          </a:bodyPr>
          <a:lstStyle/>
          <a:p>
            <a:r>
              <a:rPr lang="en-US" dirty="0" smtClean="0">
                <a:hlinkClick r:id="rId3"/>
              </a:rPr>
              <a:t>https://en.wikipedia.org/wiki/Seven_Basic_Tools_of_Quality</a:t>
            </a:r>
            <a:endParaRPr lang="en-US" dirty="0"/>
          </a:p>
        </p:txBody>
      </p:sp>
    </p:spTree>
    <p:extLst>
      <p:ext uri="{BB962C8B-B14F-4D97-AF65-F5344CB8AC3E}">
        <p14:creationId xmlns:p14="http://schemas.microsoft.com/office/powerpoint/2010/main" val="41280403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2329</TotalTime>
  <Words>2079</Words>
  <Application>Microsoft Office PowerPoint</Application>
  <PresentationFormat>Widescreen</PresentationFormat>
  <Paragraphs>130</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Process capability</vt:lpstr>
      <vt:lpstr>Walter Andrew Shewhart (1891-1967) was an American physicist, engineer and statistician, known as the father of statistical quality control</vt:lpstr>
      <vt:lpstr>William Edwards Deming (1900-1993) was an American engineer, statistician, professor, author, lecturer, and management consultant, known as a father of “System of Profound Knowledge"</vt:lpstr>
      <vt:lpstr>Customers feel the variance (a change in a process or business practice that may alter its expected outcome) in each transaction, each delivered/shipped product or service</vt:lpstr>
      <vt:lpstr>PowerPoint Presentation</vt:lpstr>
      <vt:lpstr>PowerPoint Presentation</vt:lpstr>
      <vt:lpstr>Six Sigma DMAIC (Define, Measure, Analyze, Improve and Control) is a closed-loop process for continued improvement which eliminate unproductive steps - systematic, scientific and fact based</vt:lpstr>
      <vt:lpstr>PowerPoint Presentation</vt:lpstr>
      <vt:lpstr>A set of  graphical tools for planning and controlling quality</vt:lpstr>
      <vt:lpstr>PowerPoint Presentation</vt:lpstr>
      <vt:lpstr>Control charts have had a long history of use in U.S. industries and in many offshore industries as well </vt:lpstr>
      <vt:lpstr>Actions taken to improve a process</vt:lpstr>
      <vt:lpstr>PowerPoint Presentation</vt:lpstr>
      <vt:lpstr>A process that is operating in the presence of assignable/special causes is said to be an out-of-control process</vt:lpstr>
      <vt:lpstr>Some Sensitizing Rules for Shewhart Control Charts</vt:lpstr>
      <vt:lpstr>PowerPoint Presentation</vt:lpstr>
      <vt:lpstr>PowerPoint Presentation</vt:lpstr>
      <vt:lpstr>Phase I and Phase II of Control Chart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Eastern Finland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capability</dc:title>
  <dc:creator>Virpi Hotti</dc:creator>
  <cp:lastModifiedBy>Virpi Hotti</cp:lastModifiedBy>
  <cp:revision>98</cp:revision>
  <dcterms:created xsi:type="dcterms:W3CDTF">2018-02-03T07:46:49Z</dcterms:created>
  <dcterms:modified xsi:type="dcterms:W3CDTF">2018-02-07T11:53:05Z</dcterms:modified>
</cp:coreProperties>
</file>